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ssistant" pitchFamily="2" charset="-79"/>
      <p:regular r:id="rId17"/>
    </p:embeddedFont>
    <p:embeddedFont>
      <p:font typeface="Assistant Bold" panose="020B0604020202020204" charset="-79"/>
      <p:regular r:id="rId18"/>
    </p:embeddedFont>
    <p:embeddedFont>
      <p:font typeface="Canva Sans" panose="020B0604020202020204" charset="0"/>
      <p:regular r:id="rId19"/>
    </p:embeddedFont>
    <p:embeddedFont>
      <p:font typeface="Canva Sans Bold" panose="020B0604020202020204" charset="0"/>
      <p:regular r:id="rId20"/>
    </p:embeddedFont>
    <p:embeddedFont>
      <p:font typeface="Halant Bold" panose="020B0604020202020204" charset="0"/>
      <p:regular r:id="rId21"/>
    </p:embeddedFont>
    <p:embeddedFont>
      <p:font typeface="Halant Medium" panose="020B0604020202020204" charset="0"/>
      <p:regular r:id="rId22"/>
    </p:embeddedFont>
    <p:embeddedFont>
      <p:font typeface="HK Grotesk" panose="020B0604020202020204" charset="0"/>
      <p:regular r:id="rId23"/>
    </p:embeddedFont>
    <p:embeddedFont>
      <p:font typeface="HK Grotesk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6" d="100"/>
          <a:sy n="56" d="100"/>
        </p:scale>
        <p:origin x="1742" y="2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soshace.com/nlp-preprocessing-using-spacy/" TargetMode="External"/><Relationship Id="rId3" Type="http://schemas.openxmlformats.org/officeDocument/2006/relationships/image" Target="../media/image1.png"/><Relationship Id="rId7" Type="http://schemas.openxmlformats.org/officeDocument/2006/relationships/hyperlink" Target="https://homes.cs.washington.edu/~marcotcr/blog/lim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geeksforgeeks.org/ml-linear-discriminant-analysis/" TargetMode="External"/><Relationship Id="rId5" Type="http://schemas.openxmlformats.org/officeDocument/2006/relationships/hyperlink" Target="https://www.kaggle.com/datasets/udacity/armenian-online-job-postings?select=online-job-postings.csv"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622587"/>
            <a:ext cx="9988438" cy="5488305"/>
          </a:xfrm>
          <a:prstGeom prst="rect">
            <a:avLst/>
          </a:prstGeom>
        </p:spPr>
        <p:txBody>
          <a:bodyPr lIns="0" tIns="0" rIns="0" bIns="0" rtlCol="0" anchor="t">
            <a:spAutoFit/>
          </a:bodyPr>
          <a:lstStyle/>
          <a:p>
            <a:pPr>
              <a:lnSpc>
                <a:spcPts val="6720"/>
              </a:lnSpc>
            </a:pPr>
            <a:r>
              <a:rPr lang="en-US" sz="4800">
                <a:solidFill>
                  <a:srgbClr val="731F7D"/>
                </a:solidFill>
                <a:latin typeface="Halant Medium"/>
              </a:rPr>
              <a:t>Distinguishing IT from Non-IT Roles</a:t>
            </a:r>
          </a:p>
          <a:p>
            <a:pPr>
              <a:lnSpc>
                <a:spcPts val="3920"/>
              </a:lnSpc>
            </a:pPr>
            <a:endParaRPr lang="en-US" sz="4800">
              <a:solidFill>
                <a:srgbClr val="731F7D"/>
              </a:solidFill>
              <a:latin typeface="Halant Medium"/>
            </a:endParaRPr>
          </a:p>
          <a:p>
            <a:pPr>
              <a:lnSpc>
                <a:spcPts val="3920"/>
              </a:lnSpc>
            </a:pPr>
            <a:r>
              <a:rPr lang="en-US" sz="2800">
                <a:solidFill>
                  <a:srgbClr val="737373"/>
                </a:solidFill>
                <a:latin typeface="Halant Medium"/>
              </a:rPr>
              <a:t>Ahmed Abdulrahim</a:t>
            </a:r>
          </a:p>
          <a:p>
            <a:pPr>
              <a:lnSpc>
                <a:spcPts val="3920"/>
              </a:lnSpc>
            </a:pPr>
            <a:r>
              <a:rPr lang="en-US" sz="2800">
                <a:solidFill>
                  <a:srgbClr val="737373"/>
                </a:solidFill>
                <a:latin typeface="Halant Medium"/>
              </a:rPr>
              <a:t>Bimsara Siman Meru Pathiranage</a:t>
            </a:r>
          </a:p>
          <a:p>
            <a:pPr>
              <a:lnSpc>
                <a:spcPts val="3920"/>
              </a:lnSpc>
            </a:pPr>
            <a:r>
              <a:rPr lang="en-US" sz="2800">
                <a:solidFill>
                  <a:srgbClr val="737373"/>
                </a:solidFill>
                <a:latin typeface="Halant Medium"/>
              </a:rPr>
              <a:t>Simranjeet Kaur</a:t>
            </a:r>
          </a:p>
          <a:p>
            <a:pPr>
              <a:lnSpc>
                <a:spcPts val="3920"/>
              </a:lnSpc>
            </a:pPr>
            <a:r>
              <a:rPr lang="en-US" sz="2800">
                <a:solidFill>
                  <a:srgbClr val="737373"/>
                </a:solidFill>
                <a:latin typeface="Halant Medium"/>
              </a:rPr>
              <a:t>Efemena Theophilus Edoja</a:t>
            </a:r>
          </a:p>
          <a:p>
            <a:pPr>
              <a:lnSpc>
                <a:spcPts val="3920"/>
              </a:lnSpc>
            </a:pPr>
            <a:r>
              <a:rPr lang="en-US" sz="2800">
                <a:solidFill>
                  <a:srgbClr val="737373"/>
                </a:solidFill>
                <a:latin typeface="Halant Medium"/>
              </a:rPr>
              <a:t>Himanshu</a:t>
            </a:r>
          </a:p>
          <a:p>
            <a:pPr>
              <a:lnSpc>
                <a:spcPts val="6720"/>
              </a:lnSpc>
            </a:pPr>
            <a:endParaRPr lang="en-US" sz="2800">
              <a:solidFill>
                <a:srgbClr val="737373"/>
              </a:solidFill>
              <a:latin typeface="Halant Medium"/>
            </a:endParaRPr>
          </a:p>
          <a:p>
            <a:pPr>
              <a:lnSpc>
                <a:spcPts val="6719"/>
              </a:lnSpc>
              <a:spcBef>
                <a:spcPct val="0"/>
              </a:spcBef>
            </a:pPr>
            <a:endParaRPr lang="en-US" sz="2800">
              <a:solidFill>
                <a:srgbClr val="737373"/>
              </a:solidFill>
              <a:latin typeface="Halant Medium"/>
            </a:endParaRPr>
          </a:p>
        </p:txBody>
      </p:sp>
      <p:sp>
        <p:nvSpPr>
          <p:cNvPr id="3" name="TextBox 3"/>
          <p:cNvSpPr txBox="1"/>
          <p:nvPr/>
        </p:nvSpPr>
        <p:spPr>
          <a:xfrm>
            <a:off x="1028700" y="1053565"/>
            <a:ext cx="11493937" cy="4564143"/>
          </a:xfrm>
          <a:prstGeom prst="rect">
            <a:avLst/>
          </a:prstGeom>
        </p:spPr>
        <p:txBody>
          <a:bodyPr lIns="0" tIns="0" rIns="0" bIns="0" rtlCol="0" anchor="t">
            <a:spAutoFit/>
          </a:bodyPr>
          <a:lstStyle/>
          <a:p>
            <a:pPr>
              <a:lnSpc>
                <a:spcPts val="12284"/>
              </a:lnSpc>
            </a:pPr>
            <a:r>
              <a:rPr lang="en-US" sz="10410">
                <a:solidFill>
                  <a:srgbClr val="000000"/>
                </a:solidFill>
                <a:latin typeface="HK Grotesk Bold"/>
              </a:rPr>
              <a:t>Binary Classification of Job Posts</a:t>
            </a:r>
          </a:p>
        </p:txBody>
      </p:sp>
      <p:sp>
        <p:nvSpPr>
          <p:cNvPr id="4" name="Freeform 4"/>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en-CA"/>
          </a:p>
        </p:txBody>
      </p:sp>
      <p:sp>
        <p:nvSpPr>
          <p:cNvPr id="5" name="Freeform 5"/>
          <p:cNvSpPr/>
          <p:nvPr/>
        </p:nvSpPr>
        <p:spPr>
          <a:xfrm rot="-5017281">
            <a:off x="7114909" y="595540"/>
            <a:ext cx="1811240" cy="1716150"/>
          </a:xfrm>
          <a:custGeom>
            <a:avLst/>
            <a:gdLst/>
            <a:ahLst/>
            <a:cxnLst/>
            <a:rect l="l" t="t" r="r" b="b"/>
            <a:pathLst>
              <a:path w="1811240" h="1716150">
                <a:moveTo>
                  <a:pt x="0" y="0"/>
                </a:moveTo>
                <a:lnTo>
                  <a:pt x="1811239" y="0"/>
                </a:lnTo>
                <a:lnTo>
                  <a:pt x="1811239" y="1716150"/>
                </a:lnTo>
                <a:lnTo>
                  <a:pt x="0" y="1716150"/>
                </a:lnTo>
                <a:lnTo>
                  <a:pt x="0" y="0"/>
                </a:lnTo>
                <a:close/>
              </a:path>
            </a:pathLst>
          </a:custGeom>
          <a:blipFill>
            <a:blip r:embed="rId3"/>
            <a:stretch>
              <a:fillRect/>
            </a:stretch>
          </a:blipFill>
        </p:spPr>
        <p:txBody>
          <a:bodyPr/>
          <a:lstStyle/>
          <a:p>
            <a:endParaRPr lang="en-CA"/>
          </a:p>
        </p:txBody>
      </p:sp>
      <p:sp>
        <p:nvSpPr>
          <p:cNvPr id="6" name="Freeform 6"/>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en-C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75168" y="1694565"/>
            <a:ext cx="7085637" cy="5542364"/>
          </a:xfrm>
          <a:custGeom>
            <a:avLst/>
            <a:gdLst/>
            <a:ahLst/>
            <a:cxnLst/>
            <a:rect l="l" t="t" r="r" b="b"/>
            <a:pathLst>
              <a:path w="7085637" h="5542364">
                <a:moveTo>
                  <a:pt x="0" y="0"/>
                </a:moveTo>
                <a:lnTo>
                  <a:pt x="7085636" y="0"/>
                </a:lnTo>
                <a:lnTo>
                  <a:pt x="7085636" y="5542363"/>
                </a:lnTo>
                <a:lnTo>
                  <a:pt x="0" y="5542363"/>
                </a:lnTo>
                <a:lnTo>
                  <a:pt x="0" y="0"/>
                </a:lnTo>
                <a:close/>
              </a:path>
            </a:pathLst>
          </a:custGeom>
          <a:blipFill>
            <a:blip r:embed="rId2"/>
            <a:stretch>
              <a:fillRect/>
            </a:stretch>
          </a:blipFill>
        </p:spPr>
        <p:txBody>
          <a:bodyPr/>
          <a:lstStyle/>
          <a:p>
            <a:endParaRPr lang="en-CA"/>
          </a:p>
        </p:txBody>
      </p:sp>
      <p:sp>
        <p:nvSpPr>
          <p:cNvPr id="3" name="Freeform 3"/>
          <p:cNvSpPr/>
          <p:nvPr/>
        </p:nvSpPr>
        <p:spPr>
          <a:xfrm>
            <a:off x="172050" y="3715937"/>
            <a:ext cx="9828599" cy="5856474"/>
          </a:xfrm>
          <a:custGeom>
            <a:avLst/>
            <a:gdLst/>
            <a:ahLst/>
            <a:cxnLst/>
            <a:rect l="l" t="t" r="r" b="b"/>
            <a:pathLst>
              <a:path w="9828599" h="5856474">
                <a:moveTo>
                  <a:pt x="0" y="0"/>
                </a:moveTo>
                <a:lnTo>
                  <a:pt x="9828599" y="0"/>
                </a:lnTo>
                <a:lnTo>
                  <a:pt x="9828599" y="5856475"/>
                </a:lnTo>
                <a:lnTo>
                  <a:pt x="0" y="5856475"/>
                </a:lnTo>
                <a:lnTo>
                  <a:pt x="0" y="0"/>
                </a:lnTo>
                <a:close/>
              </a:path>
            </a:pathLst>
          </a:custGeom>
          <a:blipFill>
            <a:blip r:embed="rId3"/>
            <a:stretch>
              <a:fillRect/>
            </a:stretch>
          </a:blipFill>
        </p:spPr>
        <p:txBody>
          <a:bodyPr/>
          <a:lstStyle/>
          <a:p>
            <a:endParaRPr lang="en-CA"/>
          </a:p>
        </p:txBody>
      </p:sp>
      <p:sp>
        <p:nvSpPr>
          <p:cNvPr id="4" name="TextBox 4"/>
          <p:cNvSpPr txBox="1"/>
          <p:nvPr/>
        </p:nvSpPr>
        <p:spPr>
          <a:xfrm>
            <a:off x="1028700" y="1038225"/>
            <a:ext cx="8115300" cy="2036572"/>
          </a:xfrm>
          <a:prstGeom prst="rect">
            <a:avLst/>
          </a:prstGeom>
        </p:spPr>
        <p:txBody>
          <a:bodyPr lIns="0" tIns="0" rIns="0" bIns="0" rtlCol="0" anchor="t">
            <a:spAutoFit/>
          </a:bodyPr>
          <a:lstStyle/>
          <a:p>
            <a:pPr>
              <a:lnSpc>
                <a:spcPts val="9440"/>
              </a:lnSpc>
            </a:pPr>
            <a:r>
              <a:rPr lang="en-US" sz="8000">
                <a:solidFill>
                  <a:srgbClr val="731F7D"/>
                </a:solidFill>
                <a:latin typeface="HK Grotesk Bold"/>
              </a:rPr>
              <a:t>Model Evaluation</a:t>
            </a:r>
          </a:p>
          <a:p>
            <a:pPr>
              <a:lnSpc>
                <a:spcPts val="6608"/>
              </a:lnSpc>
            </a:pPr>
            <a:r>
              <a:rPr lang="en-US" sz="5600">
                <a:solidFill>
                  <a:srgbClr val="000000"/>
                </a:solidFill>
                <a:latin typeface="HK Grotesk"/>
              </a:rPr>
              <a:t>Random Forest</a:t>
            </a:r>
          </a:p>
        </p:txBody>
      </p:sp>
      <p:sp>
        <p:nvSpPr>
          <p:cNvPr id="5" name="Freeform 5"/>
          <p:cNvSpPr/>
          <p:nvPr/>
        </p:nvSpPr>
        <p:spPr>
          <a:xfrm rot="7406029">
            <a:off x="12588166" y="-4469905"/>
            <a:ext cx="7199473" cy="6884496"/>
          </a:xfrm>
          <a:custGeom>
            <a:avLst/>
            <a:gdLst/>
            <a:ahLst/>
            <a:cxnLst/>
            <a:rect l="l" t="t" r="r" b="b"/>
            <a:pathLst>
              <a:path w="7199473" h="6884496">
                <a:moveTo>
                  <a:pt x="0" y="0"/>
                </a:moveTo>
                <a:lnTo>
                  <a:pt x="7199472" y="0"/>
                </a:lnTo>
                <a:lnTo>
                  <a:pt x="7199472" y="6884496"/>
                </a:lnTo>
                <a:lnTo>
                  <a:pt x="0" y="6884496"/>
                </a:lnTo>
                <a:lnTo>
                  <a:pt x="0" y="0"/>
                </a:lnTo>
                <a:close/>
              </a:path>
            </a:pathLst>
          </a:custGeom>
          <a:blipFill>
            <a:blip r:embed="rId4"/>
            <a:stretch>
              <a:fillRect/>
            </a:stretch>
          </a:blipFill>
        </p:spPr>
        <p:txBody>
          <a:bodyPr/>
          <a:lstStyle/>
          <a:p>
            <a:endParaRPr lang="en-CA"/>
          </a:p>
        </p:txBody>
      </p:sp>
      <p:pic>
        <p:nvPicPr>
          <p:cNvPr id="7" name="Picture 6">
            <a:extLst>
              <a:ext uri="{FF2B5EF4-FFF2-40B4-BE49-F238E27FC236}">
                <a16:creationId xmlns:a16="http://schemas.microsoft.com/office/drawing/2014/main" id="{AE42D391-8CFD-62BF-1553-B50CB6CD1444}"/>
              </a:ext>
            </a:extLst>
          </p:cNvPr>
          <p:cNvPicPr>
            <a:picLocks noChangeAspect="1"/>
          </p:cNvPicPr>
          <p:nvPr/>
        </p:nvPicPr>
        <p:blipFill>
          <a:blip r:embed="rId5"/>
          <a:stretch>
            <a:fillRect/>
          </a:stretch>
        </p:blipFill>
        <p:spPr>
          <a:xfrm>
            <a:off x="10744200" y="7429500"/>
            <a:ext cx="7230484" cy="25625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97480" y="190770"/>
            <a:ext cx="9668826" cy="5768056"/>
          </a:xfrm>
          <a:custGeom>
            <a:avLst/>
            <a:gdLst/>
            <a:ahLst/>
            <a:cxnLst/>
            <a:rect l="l" t="t" r="r" b="b"/>
            <a:pathLst>
              <a:path w="9668826" h="5768056">
                <a:moveTo>
                  <a:pt x="0" y="0"/>
                </a:moveTo>
                <a:lnTo>
                  <a:pt x="9668825" y="0"/>
                </a:lnTo>
                <a:lnTo>
                  <a:pt x="9668825" y="5768055"/>
                </a:lnTo>
                <a:lnTo>
                  <a:pt x="0" y="5768055"/>
                </a:lnTo>
                <a:lnTo>
                  <a:pt x="0" y="0"/>
                </a:lnTo>
                <a:close/>
              </a:path>
            </a:pathLst>
          </a:custGeom>
          <a:blipFill>
            <a:blip r:embed="rId2"/>
            <a:stretch>
              <a:fillRect/>
            </a:stretch>
          </a:blipFill>
        </p:spPr>
        <p:txBody>
          <a:bodyPr/>
          <a:lstStyle/>
          <a:p>
            <a:endParaRPr lang="en-CA"/>
          </a:p>
        </p:txBody>
      </p:sp>
      <p:sp>
        <p:nvSpPr>
          <p:cNvPr id="3" name="Freeform 3"/>
          <p:cNvSpPr/>
          <p:nvPr/>
        </p:nvSpPr>
        <p:spPr>
          <a:xfrm>
            <a:off x="0" y="6267503"/>
            <a:ext cx="12847127" cy="4019497"/>
          </a:xfrm>
          <a:custGeom>
            <a:avLst/>
            <a:gdLst/>
            <a:ahLst/>
            <a:cxnLst/>
            <a:rect l="l" t="t" r="r" b="b"/>
            <a:pathLst>
              <a:path w="12847127" h="4019497">
                <a:moveTo>
                  <a:pt x="0" y="0"/>
                </a:moveTo>
                <a:lnTo>
                  <a:pt x="12847127" y="0"/>
                </a:lnTo>
                <a:lnTo>
                  <a:pt x="12847127" y="4019497"/>
                </a:lnTo>
                <a:lnTo>
                  <a:pt x="0" y="4019497"/>
                </a:lnTo>
                <a:lnTo>
                  <a:pt x="0" y="0"/>
                </a:lnTo>
                <a:close/>
              </a:path>
            </a:pathLst>
          </a:custGeom>
          <a:blipFill>
            <a:blip r:embed="rId3"/>
            <a:stretch>
              <a:fillRect/>
            </a:stretch>
          </a:blipFill>
        </p:spPr>
        <p:txBody>
          <a:bodyPr/>
          <a:lstStyle/>
          <a:p>
            <a:endParaRPr lang="en-CA"/>
          </a:p>
        </p:txBody>
      </p:sp>
      <p:sp>
        <p:nvSpPr>
          <p:cNvPr id="4" name="TextBox 4"/>
          <p:cNvSpPr txBox="1"/>
          <p:nvPr/>
        </p:nvSpPr>
        <p:spPr>
          <a:xfrm>
            <a:off x="607005" y="890632"/>
            <a:ext cx="8115300" cy="1642746"/>
          </a:xfrm>
          <a:prstGeom prst="rect">
            <a:avLst/>
          </a:prstGeom>
        </p:spPr>
        <p:txBody>
          <a:bodyPr lIns="0" tIns="0" rIns="0" bIns="0" rtlCol="0" anchor="t">
            <a:spAutoFit/>
          </a:bodyPr>
          <a:lstStyle/>
          <a:p>
            <a:pPr>
              <a:lnSpc>
                <a:spcPts val="7906"/>
              </a:lnSpc>
            </a:pPr>
            <a:r>
              <a:rPr lang="en-US" sz="6700">
                <a:solidFill>
                  <a:srgbClr val="731F7D"/>
                </a:solidFill>
                <a:latin typeface="HK Grotesk Bold"/>
              </a:rPr>
              <a:t>Model Evaluation</a:t>
            </a:r>
          </a:p>
          <a:p>
            <a:pPr>
              <a:lnSpc>
                <a:spcPts val="5074"/>
              </a:lnSpc>
            </a:pPr>
            <a:r>
              <a:rPr lang="en-US" sz="4300">
                <a:solidFill>
                  <a:srgbClr val="000000"/>
                </a:solidFill>
                <a:latin typeface="HK Grotesk"/>
              </a:rPr>
              <a:t>Recurrent Neural Network</a:t>
            </a:r>
          </a:p>
        </p:txBody>
      </p:sp>
      <p:sp>
        <p:nvSpPr>
          <p:cNvPr id="5" name="Freeform 5"/>
          <p:cNvSpPr/>
          <p:nvPr/>
        </p:nvSpPr>
        <p:spPr>
          <a:xfrm rot="7406029">
            <a:off x="14443623" y="5816052"/>
            <a:ext cx="7199473" cy="6884496"/>
          </a:xfrm>
          <a:custGeom>
            <a:avLst/>
            <a:gdLst/>
            <a:ahLst/>
            <a:cxnLst/>
            <a:rect l="l" t="t" r="r" b="b"/>
            <a:pathLst>
              <a:path w="7199473" h="6884496">
                <a:moveTo>
                  <a:pt x="0" y="0"/>
                </a:moveTo>
                <a:lnTo>
                  <a:pt x="7199473" y="0"/>
                </a:lnTo>
                <a:lnTo>
                  <a:pt x="7199473" y="6884496"/>
                </a:lnTo>
                <a:lnTo>
                  <a:pt x="0" y="6884496"/>
                </a:lnTo>
                <a:lnTo>
                  <a:pt x="0" y="0"/>
                </a:lnTo>
                <a:close/>
              </a:path>
            </a:pathLst>
          </a:custGeom>
          <a:blipFill>
            <a:blip r:embed="rId4"/>
            <a:stretch>
              <a:fillRect/>
            </a:stretch>
          </a:blipFill>
        </p:spPr>
        <p:txBody>
          <a:bodyPr/>
          <a:lstStyle/>
          <a:p>
            <a:endParaRPr lang="en-CA"/>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440951">
            <a:off x="-1478520" y="335262"/>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2"/>
            <a:stretch>
              <a:fillRect/>
            </a:stretch>
          </a:blipFill>
        </p:spPr>
        <p:txBody>
          <a:bodyPr/>
          <a:lstStyle/>
          <a:p>
            <a:endParaRPr lang="en-CA"/>
          </a:p>
        </p:txBody>
      </p:sp>
      <p:sp>
        <p:nvSpPr>
          <p:cNvPr id="3" name="Freeform 3"/>
          <p:cNvSpPr/>
          <p:nvPr/>
        </p:nvSpPr>
        <p:spPr>
          <a:xfrm>
            <a:off x="222048" y="2656973"/>
            <a:ext cx="18332652" cy="3613060"/>
          </a:xfrm>
          <a:custGeom>
            <a:avLst/>
            <a:gdLst/>
            <a:ahLst/>
            <a:cxnLst/>
            <a:rect l="l" t="t" r="r" b="b"/>
            <a:pathLst>
              <a:path w="18332652" h="3613060">
                <a:moveTo>
                  <a:pt x="0" y="0"/>
                </a:moveTo>
                <a:lnTo>
                  <a:pt x="18332652" y="0"/>
                </a:lnTo>
                <a:lnTo>
                  <a:pt x="18332652" y="3613060"/>
                </a:lnTo>
                <a:lnTo>
                  <a:pt x="0" y="3613060"/>
                </a:lnTo>
                <a:lnTo>
                  <a:pt x="0" y="0"/>
                </a:lnTo>
                <a:close/>
              </a:path>
            </a:pathLst>
          </a:custGeom>
          <a:blipFill>
            <a:blip r:embed="rId3"/>
            <a:stretch>
              <a:fillRect/>
            </a:stretch>
          </a:blipFill>
        </p:spPr>
        <p:txBody>
          <a:bodyPr/>
          <a:lstStyle/>
          <a:p>
            <a:endParaRPr lang="en-CA"/>
          </a:p>
        </p:txBody>
      </p:sp>
      <p:sp>
        <p:nvSpPr>
          <p:cNvPr id="4" name="Freeform 4"/>
          <p:cNvSpPr/>
          <p:nvPr/>
        </p:nvSpPr>
        <p:spPr>
          <a:xfrm>
            <a:off x="222048" y="6555783"/>
            <a:ext cx="18332652" cy="3559590"/>
          </a:xfrm>
          <a:custGeom>
            <a:avLst/>
            <a:gdLst/>
            <a:ahLst/>
            <a:cxnLst/>
            <a:rect l="l" t="t" r="r" b="b"/>
            <a:pathLst>
              <a:path w="18332652" h="3559590">
                <a:moveTo>
                  <a:pt x="0" y="0"/>
                </a:moveTo>
                <a:lnTo>
                  <a:pt x="18332652" y="0"/>
                </a:lnTo>
                <a:lnTo>
                  <a:pt x="18332652" y="3559590"/>
                </a:lnTo>
                <a:lnTo>
                  <a:pt x="0" y="3559590"/>
                </a:lnTo>
                <a:lnTo>
                  <a:pt x="0" y="0"/>
                </a:lnTo>
                <a:close/>
              </a:path>
            </a:pathLst>
          </a:custGeom>
          <a:blipFill>
            <a:blip r:embed="rId4"/>
            <a:stretch>
              <a:fillRect/>
            </a:stretch>
          </a:blipFill>
        </p:spPr>
        <p:txBody>
          <a:bodyPr/>
          <a:lstStyle/>
          <a:p>
            <a:endParaRPr lang="en-CA"/>
          </a:p>
        </p:txBody>
      </p:sp>
      <p:sp>
        <p:nvSpPr>
          <p:cNvPr id="5" name="Freeform 5"/>
          <p:cNvSpPr/>
          <p:nvPr/>
        </p:nvSpPr>
        <p:spPr>
          <a:xfrm rot="10114101">
            <a:off x="-2041253" y="7162156"/>
            <a:ext cx="6176663" cy="5906434"/>
          </a:xfrm>
          <a:custGeom>
            <a:avLst/>
            <a:gdLst/>
            <a:ahLst/>
            <a:cxnLst/>
            <a:rect l="l" t="t" r="r" b="b"/>
            <a:pathLst>
              <a:path w="6176663" h="5906434">
                <a:moveTo>
                  <a:pt x="0" y="0"/>
                </a:moveTo>
                <a:lnTo>
                  <a:pt x="6176662" y="0"/>
                </a:lnTo>
                <a:lnTo>
                  <a:pt x="6176662" y="5906434"/>
                </a:lnTo>
                <a:lnTo>
                  <a:pt x="0" y="5906434"/>
                </a:lnTo>
                <a:lnTo>
                  <a:pt x="0" y="0"/>
                </a:lnTo>
                <a:close/>
              </a:path>
            </a:pathLst>
          </a:custGeom>
          <a:blipFill>
            <a:blip r:embed="rId5"/>
            <a:stretch>
              <a:fillRect/>
            </a:stretch>
          </a:blipFill>
        </p:spPr>
        <p:txBody>
          <a:bodyPr/>
          <a:lstStyle/>
          <a:p>
            <a:endParaRPr lang="en-CA"/>
          </a:p>
        </p:txBody>
      </p:sp>
      <p:sp>
        <p:nvSpPr>
          <p:cNvPr id="6" name="TextBox 6"/>
          <p:cNvSpPr txBox="1"/>
          <p:nvPr/>
        </p:nvSpPr>
        <p:spPr>
          <a:xfrm>
            <a:off x="1047078" y="681765"/>
            <a:ext cx="17240922" cy="3694522"/>
          </a:xfrm>
          <a:prstGeom prst="rect">
            <a:avLst/>
          </a:prstGeom>
        </p:spPr>
        <p:txBody>
          <a:bodyPr lIns="0" tIns="0" rIns="0" bIns="0" rtlCol="0" anchor="t">
            <a:spAutoFit/>
          </a:bodyPr>
          <a:lstStyle/>
          <a:p>
            <a:pPr>
              <a:lnSpc>
                <a:spcPts val="8259"/>
              </a:lnSpc>
            </a:pPr>
            <a:r>
              <a:rPr lang="en-US" sz="6999">
                <a:solidFill>
                  <a:srgbClr val="000000"/>
                </a:solidFill>
                <a:latin typeface="HK Grotesk Bold"/>
              </a:rPr>
              <a:t>LIME</a:t>
            </a:r>
          </a:p>
          <a:p>
            <a:pPr>
              <a:lnSpc>
                <a:spcPts val="4130"/>
              </a:lnSpc>
            </a:pPr>
            <a:r>
              <a:rPr lang="en-US" sz="3500">
                <a:solidFill>
                  <a:srgbClr val="4D1354"/>
                </a:solidFill>
                <a:latin typeface="HK Grotesk"/>
              </a:rPr>
              <a:t>Local Interpretable Model-Agnostic Explanations</a:t>
            </a:r>
          </a:p>
          <a:p>
            <a:pPr>
              <a:lnSpc>
                <a:spcPts val="8345"/>
              </a:lnSpc>
            </a:pPr>
            <a:endParaRPr lang="en-US" sz="3500">
              <a:solidFill>
                <a:srgbClr val="4D1354"/>
              </a:solidFill>
              <a:latin typeface="HK Grotesk"/>
            </a:endParaRPr>
          </a:p>
          <a:p>
            <a:pPr>
              <a:lnSpc>
                <a:spcPts val="8345"/>
              </a:lnSpc>
            </a:pPr>
            <a:endParaRPr lang="en-US" sz="3500">
              <a:solidFill>
                <a:srgbClr val="4D1354"/>
              </a:solidFill>
              <a:latin typeface="HK Grotes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39891" y="413502"/>
            <a:ext cx="9160726" cy="2104183"/>
          </a:xfrm>
          <a:prstGeom prst="rect">
            <a:avLst/>
          </a:prstGeom>
        </p:spPr>
        <p:txBody>
          <a:bodyPr lIns="0" tIns="0" rIns="0" bIns="0" rtlCol="0" anchor="t">
            <a:spAutoFit/>
          </a:bodyPr>
          <a:lstStyle/>
          <a:p>
            <a:pPr>
              <a:lnSpc>
                <a:spcPts val="8345"/>
              </a:lnSpc>
            </a:pPr>
            <a:r>
              <a:rPr lang="en-US" sz="7072">
                <a:solidFill>
                  <a:srgbClr val="000000"/>
                </a:solidFill>
                <a:latin typeface="HK Grotesk Bold"/>
              </a:rPr>
              <a:t>Discussion: Results &amp; Limitations</a:t>
            </a:r>
          </a:p>
        </p:txBody>
      </p:sp>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en-CA"/>
          </a:p>
        </p:txBody>
      </p:sp>
      <p:grpSp>
        <p:nvGrpSpPr>
          <p:cNvPr id="4" name="Group 4"/>
          <p:cNvGrpSpPr/>
          <p:nvPr/>
        </p:nvGrpSpPr>
        <p:grpSpPr>
          <a:xfrm>
            <a:off x="2917445" y="2517685"/>
            <a:ext cx="12453110" cy="1707742"/>
            <a:chOff x="0" y="0"/>
            <a:chExt cx="16604146" cy="2276990"/>
          </a:xfrm>
        </p:grpSpPr>
        <p:sp>
          <p:nvSpPr>
            <p:cNvPr id="5" name="TextBox 5"/>
            <p:cNvSpPr txBox="1"/>
            <p:nvPr/>
          </p:nvSpPr>
          <p:spPr>
            <a:xfrm>
              <a:off x="0" y="-47625"/>
              <a:ext cx="16604146" cy="914706"/>
            </a:xfrm>
            <a:prstGeom prst="rect">
              <a:avLst/>
            </a:prstGeom>
          </p:spPr>
          <p:txBody>
            <a:bodyPr lIns="0" tIns="0" rIns="0" bIns="0" rtlCol="0" anchor="t">
              <a:spAutoFit/>
            </a:bodyPr>
            <a:lstStyle/>
            <a:p>
              <a:pPr algn="ctr">
                <a:lnSpc>
                  <a:spcPts val="5582"/>
                </a:lnSpc>
              </a:pPr>
              <a:r>
                <a:rPr lang="en-US" sz="4294">
                  <a:solidFill>
                    <a:srgbClr val="731F7D"/>
                  </a:solidFill>
                  <a:latin typeface="Halant Bold"/>
                </a:rPr>
                <a:t>Key Findings</a:t>
              </a:r>
            </a:p>
          </p:txBody>
        </p:sp>
        <p:sp>
          <p:nvSpPr>
            <p:cNvPr id="6" name="TextBox 6"/>
            <p:cNvSpPr txBox="1"/>
            <p:nvPr/>
          </p:nvSpPr>
          <p:spPr>
            <a:xfrm>
              <a:off x="0" y="1272447"/>
              <a:ext cx="16604146" cy="1004543"/>
            </a:xfrm>
            <a:prstGeom prst="rect">
              <a:avLst/>
            </a:prstGeom>
          </p:spPr>
          <p:txBody>
            <a:bodyPr lIns="0" tIns="0" rIns="0" bIns="0" rtlCol="0" anchor="t">
              <a:spAutoFit/>
            </a:bodyPr>
            <a:lstStyle/>
            <a:p>
              <a:pPr algn="ctr">
                <a:lnSpc>
                  <a:spcPts val="3098"/>
                </a:lnSpc>
                <a:spcBef>
                  <a:spcPct val="0"/>
                </a:spcBef>
              </a:pPr>
              <a:r>
                <a:rPr lang="en-US" sz="2213" spc="-22">
                  <a:solidFill>
                    <a:srgbClr val="000000"/>
                  </a:solidFill>
                  <a:latin typeface="Assistant Bold"/>
                </a:rPr>
                <a:t>The application of LDA revealed distinct topics within the job postings dataset, with a clear demarcation between IT-related and non-IT-related roles.</a:t>
              </a:r>
            </a:p>
          </p:txBody>
        </p:sp>
      </p:grpSp>
      <p:grpSp>
        <p:nvGrpSpPr>
          <p:cNvPr id="7" name="Group 7"/>
          <p:cNvGrpSpPr/>
          <p:nvPr/>
        </p:nvGrpSpPr>
        <p:grpSpPr>
          <a:xfrm>
            <a:off x="2917445" y="4743609"/>
            <a:ext cx="12453110" cy="1707742"/>
            <a:chOff x="0" y="0"/>
            <a:chExt cx="16604146" cy="2276990"/>
          </a:xfrm>
        </p:grpSpPr>
        <p:sp>
          <p:nvSpPr>
            <p:cNvPr id="8" name="TextBox 8"/>
            <p:cNvSpPr txBox="1"/>
            <p:nvPr/>
          </p:nvSpPr>
          <p:spPr>
            <a:xfrm>
              <a:off x="0" y="-47625"/>
              <a:ext cx="16604146" cy="914706"/>
            </a:xfrm>
            <a:prstGeom prst="rect">
              <a:avLst/>
            </a:prstGeom>
          </p:spPr>
          <p:txBody>
            <a:bodyPr lIns="0" tIns="0" rIns="0" bIns="0" rtlCol="0" anchor="t">
              <a:spAutoFit/>
            </a:bodyPr>
            <a:lstStyle/>
            <a:p>
              <a:pPr marL="0" lvl="0" indent="0" algn="ctr">
                <a:lnSpc>
                  <a:spcPts val="5582"/>
                </a:lnSpc>
                <a:spcBef>
                  <a:spcPct val="0"/>
                </a:spcBef>
              </a:pPr>
              <a:r>
                <a:rPr lang="en-US" sz="4294">
                  <a:solidFill>
                    <a:srgbClr val="731F7D"/>
                  </a:solidFill>
                  <a:latin typeface="Halant Bold"/>
                </a:rPr>
                <a:t>Limitations</a:t>
              </a:r>
            </a:p>
          </p:txBody>
        </p:sp>
        <p:sp>
          <p:nvSpPr>
            <p:cNvPr id="9" name="TextBox 9"/>
            <p:cNvSpPr txBox="1"/>
            <p:nvPr/>
          </p:nvSpPr>
          <p:spPr>
            <a:xfrm>
              <a:off x="0" y="1272447"/>
              <a:ext cx="16604146" cy="1004543"/>
            </a:xfrm>
            <a:prstGeom prst="rect">
              <a:avLst/>
            </a:prstGeom>
          </p:spPr>
          <p:txBody>
            <a:bodyPr lIns="0" tIns="0" rIns="0" bIns="0" rtlCol="0" anchor="t">
              <a:spAutoFit/>
            </a:bodyPr>
            <a:lstStyle/>
            <a:p>
              <a:pPr algn="ctr">
                <a:lnSpc>
                  <a:spcPts val="3098"/>
                </a:lnSpc>
                <a:spcBef>
                  <a:spcPct val="0"/>
                </a:spcBef>
              </a:pPr>
              <a:r>
                <a:rPr lang="en-US" sz="2213" spc="-22">
                  <a:solidFill>
                    <a:srgbClr val="000000"/>
                  </a:solidFill>
                  <a:latin typeface="Assistant Bold"/>
                </a:rPr>
                <a:t>The dataset included labels solely for IT roles, lacking categorization for other job sectors that could have provided deeper insights into industry-specific keywords and features.</a:t>
              </a:r>
            </a:p>
          </p:txBody>
        </p:sp>
      </p:grpSp>
      <p:grpSp>
        <p:nvGrpSpPr>
          <p:cNvPr id="10" name="Group 10"/>
          <p:cNvGrpSpPr/>
          <p:nvPr/>
        </p:nvGrpSpPr>
        <p:grpSpPr>
          <a:xfrm>
            <a:off x="2917445" y="6933814"/>
            <a:ext cx="12453110" cy="2158001"/>
            <a:chOff x="0" y="-47625"/>
            <a:chExt cx="16604146" cy="2877336"/>
          </a:xfrm>
        </p:grpSpPr>
        <p:sp>
          <p:nvSpPr>
            <p:cNvPr id="11" name="TextBox 11"/>
            <p:cNvSpPr txBox="1"/>
            <p:nvPr/>
          </p:nvSpPr>
          <p:spPr>
            <a:xfrm>
              <a:off x="0" y="-47625"/>
              <a:ext cx="16604146" cy="914706"/>
            </a:xfrm>
            <a:prstGeom prst="rect">
              <a:avLst/>
            </a:prstGeom>
          </p:spPr>
          <p:txBody>
            <a:bodyPr lIns="0" tIns="0" rIns="0" bIns="0" rtlCol="0" anchor="t">
              <a:spAutoFit/>
            </a:bodyPr>
            <a:lstStyle/>
            <a:p>
              <a:pPr algn="ctr">
                <a:lnSpc>
                  <a:spcPts val="5582"/>
                </a:lnSpc>
                <a:spcBef>
                  <a:spcPct val="0"/>
                </a:spcBef>
              </a:pPr>
              <a:r>
                <a:rPr lang="en-US" sz="4294">
                  <a:solidFill>
                    <a:srgbClr val="731F7D"/>
                  </a:solidFill>
                  <a:latin typeface="Halant Bold"/>
                </a:rPr>
                <a:t>M</a:t>
              </a:r>
              <a:r>
                <a:rPr lang="en-US" sz="4294" u="none">
                  <a:solidFill>
                    <a:srgbClr val="731F7D"/>
                  </a:solidFill>
                  <a:latin typeface="Halant Bold"/>
                </a:rPr>
                <a:t>odel Performance</a:t>
              </a:r>
            </a:p>
          </p:txBody>
        </p:sp>
        <p:sp>
          <p:nvSpPr>
            <p:cNvPr id="12" name="TextBox 12"/>
            <p:cNvSpPr txBox="1"/>
            <p:nvPr/>
          </p:nvSpPr>
          <p:spPr>
            <a:xfrm>
              <a:off x="0" y="1272447"/>
              <a:ext cx="16604146" cy="1557264"/>
            </a:xfrm>
            <a:prstGeom prst="rect">
              <a:avLst/>
            </a:prstGeom>
          </p:spPr>
          <p:txBody>
            <a:bodyPr lIns="0" tIns="0" rIns="0" bIns="0" rtlCol="0" anchor="t">
              <a:spAutoFit/>
            </a:bodyPr>
            <a:lstStyle/>
            <a:p>
              <a:pPr algn="ctr">
                <a:lnSpc>
                  <a:spcPts val="3098"/>
                </a:lnSpc>
                <a:spcBef>
                  <a:spcPct val="0"/>
                </a:spcBef>
              </a:pPr>
              <a:r>
                <a:rPr lang="en-US" sz="2213" spc="-22" dirty="0">
                  <a:solidFill>
                    <a:srgbClr val="000000"/>
                  </a:solidFill>
                  <a:latin typeface="Assistant Bold"/>
                </a:rPr>
                <a:t>The RNN model demonstrated dependable performance in identifying IT roles with 92% accuracy, while the Random Forest model outperformed with a 96% accuracy and 94% macro-average F1 score, indicating its robust classification capabilities.</a:t>
              </a:r>
            </a:p>
          </p:txBody>
        </p:sp>
      </p:grpSp>
      <p:sp>
        <p:nvSpPr>
          <p:cNvPr id="13" name="Freeform 13"/>
          <p:cNvSpPr/>
          <p:nvPr/>
        </p:nvSpPr>
        <p:spPr>
          <a:xfrm rot="9440951">
            <a:off x="15418044" y="-1031393"/>
            <a:ext cx="5739912" cy="5438566"/>
          </a:xfrm>
          <a:custGeom>
            <a:avLst/>
            <a:gdLst/>
            <a:ahLst/>
            <a:cxnLst/>
            <a:rect l="l" t="t" r="r" b="b"/>
            <a:pathLst>
              <a:path w="5739912" h="5438566">
                <a:moveTo>
                  <a:pt x="0" y="0"/>
                </a:moveTo>
                <a:lnTo>
                  <a:pt x="5739912" y="0"/>
                </a:lnTo>
                <a:lnTo>
                  <a:pt x="5739912" y="5438567"/>
                </a:lnTo>
                <a:lnTo>
                  <a:pt x="0" y="5438567"/>
                </a:lnTo>
                <a:lnTo>
                  <a:pt x="0" y="0"/>
                </a:lnTo>
                <a:close/>
              </a:path>
            </a:pathLst>
          </a:custGeom>
          <a:blipFill>
            <a:blip r:embed="rId3"/>
            <a:stretch>
              <a:fillRect/>
            </a:stretch>
          </a:blipFill>
        </p:spPr>
        <p:txBody>
          <a:bodyPr/>
          <a:lstStyle/>
          <a:p>
            <a:endParaRPr lang="en-CA"/>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1226817"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en-CA"/>
          </a:p>
        </p:txBody>
      </p:sp>
      <p:sp>
        <p:nvSpPr>
          <p:cNvPr id="3" name="Freeform 3"/>
          <p:cNvSpPr/>
          <p:nvPr/>
        </p:nvSpPr>
        <p:spPr>
          <a:xfrm rot="-6185645">
            <a:off x="-7487296" y="60686"/>
            <a:ext cx="9901401" cy="8812247"/>
          </a:xfrm>
          <a:custGeom>
            <a:avLst/>
            <a:gdLst/>
            <a:ahLst/>
            <a:cxnLst/>
            <a:rect l="l" t="t" r="r" b="b"/>
            <a:pathLst>
              <a:path w="9901401" h="8812247">
                <a:moveTo>
                  <a:pt x="0" y="0"/>
                </a:moveTo>
                <a:lnTo>
                  <a:pt x="9901400" y="0"/>
                </a:lnTo>
                <a:lnTo>
                  <a:pt x="9901400" y="8812247"/>
                </a:lnTo>
                <a:lnTo>
                  <a:pt x="0" y="8812247"/>
                </a:lnTo>
                <a:lnTo>
                  <a:pt x="0" y="0"/>
                </a:lnTo>
                <a:close/>
              </a:path>
            </a:pathLst>
          </a:custGeom>
          <a:blipFill>
            <a:blip r:embed="rId3"/>
            <a:stretch>
              <a:fillRect/>
            </a:stretch>
          </a:blipFill>
        </p:spPr>
        <p:txBody>
          <a:bodyPr/>
          <a:lstStyle/>
          <a:p>
            <a:endParaRPr lang="en-CA"/>
          </a:p>
        </p:txBody>
      </p:sp>
      <p:sp>
        <p:nvSpPr>
          <p:cNvPr id="4" name="TextBox 4"/>
          <p:cNvSpPr txBox="1"/>
          <p:nvPr/>
        </p:nvSpPr>
        <p:spPr>
          <a:xfrm>
            <a:off x="2441456" y="4372042"/>
            <a:ext cx="5307614" cy="1056311"/>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References</a:t>
            </a:r>
          </a:p>
        </p:txBody>
      </p:sp>
      <p:sp>
        <p:nvSpPr>
          <p:cNvPr id="5" name="Freeform 5"/>
          <p:cNvSpPr/>
          <p:nvPr/>
        </p:nvSpPr>
        <p:spPr>
          <a:xfrm rot="-447366">
            <a:off x="1463340"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en-CA"/>
          </a:p>
        </p:txBody>
      </p:sp>
      <p:sp>
        <p:nvSpPr>
          <p:cNvPr id="6" name="TextBox 6"/>
          <p:cNvSpPr txBox="1"/>
          <p:nvPr/>
        </p:nvSpPr>
        <p:spPr>
          <a:xfrm>
            <a:off x="8044256" y="1141095"/>
            <a:ext cx="9510230" cy="7823836"/>
          </a:xfrm>
          <a:prstGeom prst="rect">
            <a:avLst/>
          </a:prstGeom>
        </p:spPr>
        <p:txBody>
          <a:bodyPr lIns="0" tIns="0" rIns="0" bIns="0" rtlCol="0" anchor="t">
            <a:spAutoFit/>
          </a:bodyPr>
          <a:lstStyle/>
          <a:p>
            <a:pPr marL="518158" lvl="1" indent="-259079">
              <a:lnSpc>
                <a:spcPts val="4799"/>
              </a:lnSpc>
              <a:buFont typeface="Arial"/>
              <a:buChar char="•"/>
            </a:pPr>
            <a:r>
              <a:rPr lang="en-US" sz="2399" spc="-23">
                <a:solidFill>
                  <a:srgbClr val="FFFFFF"/>
                </a:solidFill>
                <a:latin typeface="Assistant"/>
              </a:rPr>
              <a:t>Kaggle. (n.d.). Armenian online job postings. Retrieved from </a:t>
            </a:r>
            <a:r>
              <a:rPr lang="en-US" sz="2399" u="sng" spc="-23">
                <a:solidFill>
                  <a:srgbClr val="FFFFFF"/>
                </a:solidFill>
                <a:latin typeface="Assistant"/>
                <a:hlinkClick r:id="rId5" tooltip="https://www.kaggle.com/datasets/udacity/armenian-online-job-postings?select=online-job-postings.csv"/>
              </a:rPr>
              <a:t>https://www.kaggle.com/datasets/udacity/armenian-online-job-postings?select=online-job-postings.csv</a:t>
            </a:r>
          </a:p>
          <a:p>
            <a:pPr>
              <a:lnSpc>
                <a:spcPts val="4799"/>
              </a:lnSpc>
            </a:pPr>
            <a:endParaRPr lang="en-US" sz="2399" u="sng" spc="-23">
              <a:solidFill>
                <a:srgbClr val="FFFFFF"/>
              </a:solidFill>
              <a:latin typeface="Assistant"/>
              <a:hlinkClick r:id="rId5" tooltip="https://www.kaggle.com/datasets/udacity/armenian-online-job-postings?select=online-job-postings.csv"/>
            </a:endParaRPr>
          </a:p>
          <a:p>
            <a:pPr marL="518158" lvl="1" indent="-259079">
              <a:lnSpc>
                <a:spcPts val="4799"/>
              </a:lnSpc>
              <a:buFont typeface="Arial"/>
              <a:buChar char="•"/>
            </a:pPr>
            <a:r>
              <a:rPr lang="en-US" sz="2399" spc="-23">
                <a:solidFill>
                  <a:srgbClr val="FFFFFF"/>
                </a:solidFill>
                <a:latin typeface="Assistant"/>
              </a:rPr>
              <a:t>GeeksforGeeks. (2024). ML linear discriminant analysis. Retrieved from </a:t>
            </a:r>
            <a:r>
              <a:rPr lang="en-US" sz="2399" u="sng" spc="-23">
                <a:solidFill>
                  <a:srgbClr val="FFFFFF"/>
                </a:solidFill>
                <a:latin typeface="Assistant"/>
                <a:hlinkClick r:id="rId6" tooltip="https://www.geeksforgeeks.org/ml-linear-discriminant-analysis/"/>
              </a:rPr>
              <a:t>https://www.geeksforgeeks.org/ml-linear-discriminant-analysis/</a:t>
            </a:r>
          </a:p>
          <a:p>
            <a:pPr>
              <a:lnSpc>
                <a:spcPts val="4799"/>
              </a:lnSpc>
            </a:pPr>
            <a:endParaRPr lang="en-US" sz="2399" u="sng" spc="-23">
              <a:solidFill>
                <a:srgbClr val="FFFFFF"/>
              </a:solidFill>
              <a:latin typeface="Assistant"/>
              <a:hlinkClick r:id="rId6" tooltip="https://www.geeksforgeeks.org/ml-linear-discriminant-analysis/"/>
            </a:endParaRPr>
          </a:p>
          <a:p>
            <a:pPr marL="518158" lvl="1" indent="-259079">
              <a:lnSpc>
                <a:spcPts val="4799"/>
              </a:lnSpc>
              <a:buFont typeface="Arial"/>
              <a:buChar char="•"/>
            </a:pPr>
            <a:r>
              <a:rPr lang="en-US" sz="2399" spc="-23">
                <a:solidFill>
                  <a:srgbClr val="FFFFFF"/>
                </a:solidFill>
                <a:latin typeface="Assistant"/>
              </a:rPr>
              <a:t>Ribeiro, M. T., Singh, S., &amp; Guestrin, C. (n.d.). “Why should I trust you?” Explaining the predictions of any classifier. Retrieved from </a:t>
            </a:r>
            <a:r>
              <a:rPr lang="en-US" sz="2399" u="sng" spc="-23">
                <a:solidFill>
                  <a:srgbClr val="FFFFFF"/>
                </a:solidFill>
                <a:latin typeface="Assistant"/>
                <a:hlinkClick r:id="rId7" tooltip="https://homes.cs.washington.edu/~marcotcr/blog/lime/"/>
              </a:rPr>
              <a:t>https://homes.cs.washington.edu/~marcotcr/blog/lime/</a:t>
            </a:r>
          </a:p>
          <a:p>
            <a:pPr>
              <a:lnSpc>
                <a:spcPts val="4799"/>
              </a:lnSpc>
            </a:pPr>
            <a:endParaRPr lang="en-US" sz="2399" u="sng" spc="-23">
              <a:solidFill>
                <a:srgbClr val="FFFFFF"/>
              </a:solidFill>
              <a:latin typeface="Assistant"/>
              <a:hlinkClick r:id="rId7" tooltip="https://homes.cs.washington.edu/~marcotcr/blog/lime/"/>
            </a:endParaRPr>
          </a:p>
          <a:p>
            <a:pPr marL="518158" lvl="1" indent="-259079">
              <a:lnSpc>
                <a:spcPts val="2735"/>
              </a:lnSpc>
              <a:buFont typeface="Arial"/>
              <a:buChar char="•"/>
            </a:pPr>
            <a:r>
              <a:rPr lang="en-US" sz="2399" spc="-23">
                <a:solidFill>
                  <a:srgbClr val="FFFFFF"/>
                </a:solidFill>
                <a:latin typeface="Assistant"/>
              </a:rPr>
              <a:t>Soshace. (n.d.). NLP preprocessing using SpaCy. Retrieved from </a:t>
            </a:r>
            <a:r>
              <a:rPr lang="en-US" sz="2399" u="sng" spc="-23">
                <a:solidFill>
                  <a:srgbClr val="FFFFFF"/>
                </a:solidFill>
                <a:latin typeface="Assistant"/>
                <a:hlinkClick r:id="rId8" tooltip="https://soshace.com/nlp-preprocessing-using-spacy/"/>
              </a:rPr>
              <a:t>https://soshace.com/nlp-preprocessing-using-spacy/</a:t>
            </a:r>
          </a:p>
          <a:p>
            <a:pPr>
              <a:lnSpc>
                <a:spcPts val="4799"/>
              </a:lnSpc>
            </a:pPr>
            <a:endParaRPr lang="en-US" sz="2399" u="sng" spc="-23">
              <a:solidFill>
                <a:srgbClr val="FFFFFF"/>
              </a:solidFill>
              <a:latin typeface="Assistant"/>
              <a:hlinkClick r:id="rId8" tooltip="https://soshace.com/nlp-preprocessing-using-spac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txBody>
          <a:bodyPr/>
          <a:lstStyle/>
          <a:p>
            <a:endParaRPr lang="en-CA"/>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txBody>
          <a:bodyPr/>
          <a:lstStyle/>
          <a:p>
            <a:endParaRPr lang="en-CA"/>
          </a:p>
        </p:txBody>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en-CA"/>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8000"/>
            </a:blip>
            <a:stretch>
              <a:fillRect/>
            </a:stretch>
          </a:blipFill>
        </p:spPr>
        <p:txBody>
          <a:bodyPr/>
          <a:lstStyle/>
          <a:p>
            <a:endParaRPr lang="en-CA"/>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en-CA"/>
          </a:p>
        </p:txBody>
      </p:sp>
      <p:sp>
        <p:nvSpPr>
          <p:cNvPr id="7" name="TextBox 7"/>
          <p:cNvSpPr txBox="1"/>
          <p:nvPr/>
        </p:nvSpPr>
        <p:spPr>
          <a:xfrm>
            <a:off x="5540869" y="4443851"/>
            <a:ext cx="7206262" cy="1408823"/>
          </a:xfrm>
          <a:prstGeom prst="rect">
            <a:avLst/>
          </a:prstGeom>
        </p:spPr>
        <p:txBody>
          <a:bodyPr lIns="0" tIns="0" rIns="0" bIns="0" rtlCol="0" anchor="t">
            <a:spAutoFit/>
          </a:bodyPr>
          <a:lstStyle/>
          <a:p>
            <a:pPr>
              <a:lnSpc>
                <a:spcPts val="11105"/>
              </a:lnSpc>
            </a:pPr>
            <a:r>
              <a:rPr lang="en-US" sz="9411">
                <a:solidFill>
                  <a:srgbClr val="FFFFFF"/>
                </a:solidFill>
                <a:latin typeface="HK Grotesk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en-CA"/>
          </a:p>
        </p:txBody>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stretch>
              <a:fillRect/>
            </a:stretch>
          </a:blipFill>
        </p:spPr>
        <p:txBody>
          <a:bodyPr/>
          <a:lstStyle/>
          <a:p>
            <a:endParaRPr lang="en-CA"/>
          </a:p>
        </p:txBody>
      </p:sp>
      <p:sp>
        <p:nvSpPr>
          <p:cNvPr id="4" name="TextBox 4"/>
          <p:cNvSpPr txBox="1"/>
          <p:nvPr/>
        </p:nvSpPr>
        <p:spPr>
          <a:xfrm>
            <a:off x="2369435" y="3381735"/>
            <a:ext cx="6933010" cy="3152056"/>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Problem Definition and Research Inquiry</a:t>
            </a:r>
          </a:p>
        </p:txBody>
      </p:sp>
      <p:sp>
        <p:nvSpPr>
          <p:cNvPr id="5" name="Freeform 5"/>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en-CA"/>
          </a:p>
        </p:txBody>
      </p:sp>
      <p:sp>
        <p:nvSpPr>
          <p:cNvPr id="6" name="TextBox 6"/>
          <p:cNvSpPr txBox="1"/>
          <p:nvPr/>
        </p:nvSpPr>
        <p:spPr>
          <a:xfrm>
            <a:off x="10094823" y="759142"/>
            <a:ext cx="7711943" cy="8911592"/>
          </a:xfrm>
          <a:prstGeom prst="rect">
            <a:avLst/>
          </a:prstGeom>
        </p:spPr>
        <p:txBody>
          <a:bodyPr lIns="0" tIns="0" rIns="0" bIns="0" rtlCol="0" anchor="t">
            <a:spAutoFit/>
          </a:bodyPr>
          <a:lstStyle/>
          <a:p>
            <a:pPr>
              <a:lnSpc>
                <a:spcPts val="7199"/>
              </a:lnSpc>
            </a:pPr>
            <a:r>
              <a:rPr lang="en-US" sz="4799" spc="-47">
                <a:solidFill>
                  <a:srgbClr val="FFFFFF"/>
                </a:solidFill>
                <a:latin typeface="Assistant Bold"/>
              </a:rPr>
              <a:t>Problem Statement:</a:t>
            </a:r>
          </a:p>
          <a:p>
            <a:pPr marL="647695" lvl="1" indent="-323848">
              <a:lnSpc>
                <a:spcPts val="4499"/>
              </a:lnSpc>
              <a:buFont typeface="Arial"/>
              <a:buChar char="•"/>
            </a:pPr>
            <a:r>
              <a:rPr lang="en-US" sz="2999" spc="-29">
                <a:solidFill>
                  <a:srgbClr val="FFFFFF"/>
                </a:solidFill>
                <a:latin typeface="Assistant Bold"/>
              </a:rPr>
              <a:t>Objective</a:t>
            </a:r>
            <a:r>
              <a:rPr lang="en-US" sz="2999" spc="-29">
                <a:solidFill>
                  <a:srgbClr val="FFFFFF"/>
                </a:solidFill>
                <a:latin typeface="Assistant"/>
              </a:rPr>
              <a:t>: Develop a machine learning model to classify job postings as IT or non-IT based on textual content.</a:t>
            </a:r>
          </a:p>
          <a:p>
            <a:pPr marL="647695" lvl="1" indent="-323848">
              <a:lnSpc>
                <a:spcPts val="4499"/>
              </a:lnSpc>
              <a:buFont typeface="Arial"/>
              <a:buChar char="•"/>
            </a:pPr>
            <a:r>
              <a:rPr lang="en-US" sz="2999" spc="-29">
                <a:solidFill>
                  <a:srgbClr val="FFFFFF"/>
                </a:solidFill>
                <a:latin typeface="Assistant Bold"/>
              </a:rPr>
              <a:t>Challenge</a:t>
            </a:r>
            <a:r>
              <a:rPr lang="en-US" sz="2999" spc="-29">
                <a:solidFill>
                  <a:srgbClr val="FFFFFF"/>
                </a:solidFill>
                <a:latin typeface="Assistant"/>
              </a:rPr>
              <a:t>: Effectively process and analyze the nuanced language and terminologies used across various industries to ensure accurate classification.</a:t>
            </a:r>
          </a:p>
          <a:p>
            <a:pPr>
              <a:lnSpc>
                <a:spcPts val="3599"/>
              </a:lnSpc>
            </a:pPr>
            <a:endParaRPr lang="en-US" sz="2999" spc="-29">
              <a:solidFill>
                <a:srgbClr val="FFFFFF"/>
              </a:solidFill>
              <a:latin typeface="Assistant"/>
            </a:endParaRPr>
          </a:p>
          <a:p>
            <a:pPr>
              <a:lnSpc>
                <a:spcPts val="7200"/>
              </a:lnSpc>
            </a:pPr>
            <a:r>
              <a:rPr lang="en-US" sz="4800" spc="-48">
                <a:solidFill>
                  <a:srgbClr val="FFFFFF"/>
                </a:solidFill>
                <a:latin typeface="Assistant Bold"/>
              </a:rPr>
              <a:t>Research Question:</a:t>
            </a:r>
          </a:p>
          <a:p>
            <a:pPr marL="647695" lvl="1" indent="-323848">
              <a:lnSpc>
                <a:spcPts val="4499"/>
              </a:lnSpc>
              <a:buFont typeface="Arial"/>
              <a:buChar char="•"/>
            </a:pPr>
            <a:r>
              <a:rPr lang="en-US" sz="2999" spc="-29">
                <a:solidFill>
                  <a:srgbClr val="FFFFFF"/>
                </a:solidFill>
                <a:latin typeface="Assistant"/>
              </a:rPr>
              <a:t>Can a machine learning model reliably distinguish between IT and non-IT job posts using textual data, and what are the key features that influence this classification?</a:t>
            </a:r>
          </a:p>
          <a:p>
            <a:pPr>
              <a:lnSpc>
                <a:spcPts val="3600"/>
              </a:lnSpc>
            </a:pPr>
            <a:endParaRPr lang="en-US" sz="2999" spc="-29">
              <a:solidFill>
                <a:srgbClr val="FFFFFF"/>
              </a:solidFill>
              <a:latin typeface="Assistan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2445327" y="1809343"/>
            <a:ext cx="13397347" cy="2104183"/>
          </a:xfrm>
          <a:prstGeom prst="rect">
            <a:avLst/>
          </a:prstGeom>
        </p:spPr>
        <p:txBody>
          <a:bodyPr lIns="0" tIns="0" rIns="0" bIns="0" rtlCol="0" anchor="t">
            <a:spAutoFit/>
          </a:bodyPr>
          <a:lstStyle/>
          <a:p>
            <a:pPr algn="ctr">
              <a:lnSpc>
                <a:spcPts val="8345"/>
              </a:lnSpc>
            </a:pPr>
            <a:r>
              <a:rPr lang="en-US" sz="7072">
                <a:solidFill>
                  <a:srgbClr val="000000"/>
                </a:solidFill>
                <a:latin typeface="HK Grotesk Bold"/>
              </a:rPr>
              <a:t>Project Significance and Relevance</a:t>
            </a:r>
          </a:p>
        </p:txBody>
      </p:sp>
      <p:grpSp>
        <p:nvGrpSpPr>
          <p:cNvPr id="4" name="Group 4"/>
          <p:cNvGrpSpPr/>
          <p:nvPr/>
        </p:nvGrpSpPr>
        <p:grpSpPr>
          <a:xfrm>
            <a:off x="2200935" y="5048250"/>
            <a:ext cx="3818865" cy="3346701"/>
            <a:chOff x="0" y="0"/>
            <a:chExt cx="5091820" cy="4462268"/>
          </a:xfrm>
        </p:grpSpPr>
        <p:sp>
          <p:nvSpPr>
            <p:cNvPr id="5" name="TextBox 5"/>
            <p:cNvSpPr txBox="1"/>
            <p:nvPr/>
          </p:nvSpPr>
          <p:spPr>
            <a:xfrm>
              <a:off x="0" y="-28575"/>
              <a:ext cx="5091820" cy="1761954"/>
            </a:xfrm>
            <a:prstGeom prst="rect">
              <a:avLst/>
            </a:prstGeom>
          </p:spPr>
          <p:txBody>
            <a:bodyPr lIns="0" tIns="0" rIns="0" bIns="0" rtlCol="0" anchor="t">
              <a:spAutoFit/>
            </a:bodyPr>
            <a:lstStyle/>
            <a:p>
              <a:pPr algn="ctr">
                <a:lnSpc>
                  <a:spcPts val="5375"/>
                </a:lnSpc>
              </a:pPr>
              <a:r>
                <a:rPr lang="en-US" sz="4135">
                  <a:solidFill>
                    <a:srgbClr val="731F7D"/>
                  </a:solidFill>
                  <a:latin typeface="Halant Bold"/>
                </a:rPr>
                <a:t>HR </a:t>
              </a:r>
            </a:p>
            <a:p>
              <a:pPr algn="ctr">
                <a:lnSpc>
                  <a:spcPts val="5375"/>
                </a:lnSpc>
              </a:pPr>
              <a:r>
                <a:rPr lang="en-US" sz="4135">
                  <a:solidFill>
                    <a:srgbClr val="731F7D"/>
                  </a:solidFill>
                  <a:latin typeface="Halant Bold"/>
                </a:rPr>
                <a:t>Efficiency</a:t>
              </a:r>
            </a:p>
          </p:txBody>
        </p:sp>
        <p:sp>
          <p:nvSpPr>
            <p:cNvPr id="6" name="TextBox 6"/>
            <p:cNvSpPr txBox="1"/>
            <p:nvPr/>
          </p:nvSpPr>
          <p:spPr>
            <a:xfrm>
              <a:off x="0" y="2112764"/>
              <a:ext cx="5091820" cy="2349504"/>
            </a:xfrm>
            <a:prstGeom prst="rect">
              <a:avLst/>
            </a:prstGeom>
          </p:spPr>
          <p:txBody>
            <a:bodyPr lIns="0" tIns="0" rIns="0" bIns="0" rtlCol="0" anchor="t">
              <a:spAutoFit/>
            </a:bodyPr>
            <a:lstStyle/>
            <a:p>
              <a:pPr algn="ctr">
                <a:lnSpc>
                  <a:spcPts val="3543"/>
                </a:lnSpc>
                <a:spcBef>
                  <a:spcPct val="0"/>
                </a:spcBef>
              </a:pPr>
              <a:r>
                <a:rPr lang="en-US" sz="2531" spc="-25">
                  <a:solidFill>
                    <a:srgbClr val="000000"/>
                  </a:solidFill>
                  <a:latin typeface="Assistant"/>
                </a:rPr>
                <a:t>Streamlines Recruitment: Automates the sorting of job postings, significantly enhancing HR efficiency.</a:t>
              </a:r>
            </a:p>
          </p:txBody>
        </p:sp>
      </p:grpSp>
      <p:grpSp>
        <p:nvGrpSpPr>
          <p:cNvPr id="7" name="Group 7"/>
          <p:cNvGrpSpPr/>
          <p:nvPr/>
        </p:nvGrpSpPr>
        <p:grpSpPr>
          <a:xfrm>
            <a:off x="7234568" y="5048250"/>
            <a:ext cx="3818865" cy="3346701"/>
            <a:chOff x="0" y="0"/>
            <a:chExt cx="5091820" cy="4462268"/>
          </a:xfrm>
        </p:grpSpPr>
        <p:sp>
          <p:nvSpPr>
            <p:cNvPr id="8" name="TextBox 8"/>
            <p:cNvSpPr txBox="1"/>
            <p:nvPr/>
          </p:nvSpPr>
          <p:spPr>
            <a:xfrm>
              <a:off x="0" y="-28575"/>
              <a:ext cx="5091820" cy="1761954"/>
            </a:xfrm>
            <a:prstGeom prst="rect">
              <a:avLst/>
            </a:prstGeom>
          </p:spPr>
          <p:txBody>
            <a:bodyPr lIns="0" tIns="0" rIns="0" bIns="0" rtlCol="0" anchor="t">
              <a:spAutoFit/>
            </a:bodyPr>
            <a:lstStyle/>
            <a:p>
              <a:pPr marL="0" lvl="0" indent="0" algn="ctr">
                <a:lnSpc>
                  <a:spcPts val="5375"/>
                </a:lnSpc>
                <a:spcBef>
                  <a:spcPct val="0"/>
                </a:spcBef>
              </a:pPr>
              <a:r>
                <a:rPr lang="en-US" sz="4135">
                  <a:solidFill>
                    <a:srgbClr val="731F7D"/>
                  </a:solidFill>
                  <a:latin typeface="Halant Bold"/>
                </a:rPr>
                <a:t> Data Analytics Education</a:t>
              </a:r>
            </a:p>
          </p:txBody>
        </p:sp>
        <p:sp>
          <p:nvSpPr>
            <p:cNvPr id="9" name="TextBox 9"/>
            <p:cNvSpPr txBox="1"/>
            <p:nvPr/>
          </p:nvSpPr>
          <p:spPr>
            <a:xfrm>
              <a:off x="0" y="2112764"/>
              <a:ext cx="5091820" cy="2349504"/>
            </a:xfrm>
            <a:prstGeom prst="rect">
              <a:avLst/>
            </a:prstGeom>
          </p:spPr>
          <p:txBody>
            <a:bodyPr lIns="0" tIns="0" rIns="0" bIns="0" rtlCol="0" anchor="t">
              <a:spAutoFit/>
            </a:bodyPr>
            <a:lstStyle/>
            <a:p>
              <a:pPr algn="ctr">
                <a:lnSpc>
                  <a:spcPts val="3543"/>
                </a:lnSpc>
                <a:spcBef>
                  <a:spcPct val="0"/>
                </a:spcBef>
              </a:pPr>
              <a:r>
                <a:rPr lang="en-US" sz="2531" spc="-25">
                  <a:solidFill>
                    <a:srgbClr val="000000"/>
                  </a:solidFill>
                  <a:latin typeface="Assistant"/>
                </a:rPr>
                <a:t>Theory to Practice: Provides practical experience in NLP and machine learning within real-world contexts.</a:t>
              </a:r>
            </a:p>
          </p:txBody>
        </p:sp>
      </p:grpSp>
      <p:grpSp>
        <p:nvGrpSpPr>
          <p:cNvPr id="10" name="Group 10"/>
          <p:cNvGrpSpPr/>
          <p:nvPr/>
        </p:nvGrpSpPr>
        <p:grpSpPr>
          <a:xfrm>
            <a:off x="12268200" y="5048250"/>
            <a:ext cx="3818865" cy="3794376"/>
            <a:chOff x="0" y="0"/>
            <a:chExt cx="5091820" cy="5059168"/>
          </a:xfrm>
        </p:grpSpPr>
        <p:sp>
          <p:nvSpPr>
            <p:cNvPr id="11" name="TextBox 11"/>
            <p:cNvSpPr txBox="1"/>
            <p:nvPr/>
          </p:nvSpPr>
          <p:spPr>
            <a:xfrm>
              <a:off x="0" y="-28575"/>
              <a:ext cx="5091820" cy="1761954"/>
            </a:xfrm>
            <a:prstGeom prst="rect">
              <a:avLst/>
            </a:prstGeom>
          </p:spPr>
          <p:txBody>
            <a:bodyPr lIns="0" tIns="0" rIns="0" bIns="0" rtlCol="0" anchor="t">
              <a:spAutoFit/>
            </a:bodyPr>
            <a:lstStyle/>
            <a:p>
              <a:pPr marL="0" lvl="0" indent="0" algn="ctr">
                <a:lnSpc>
                  <a:spcPts val="5375"/>
                </a:lnSpc>
                <a:spcBef>
                  <a:spcPct val="0"/>
                </a:spcBef>
              </a:pPr>
              <a:r>
                <a:rPr lang="en-US" sz="4135">
                  <a:solidFill>
                    <a:srgbClr val="731F7D"/>
                  </a:solidFill>
                  <a:latin typeface="Halant Bold"/>
                </a:rPr>
                <a:t>Job Search Optimization</a:t>
              </a:r>
            </a:p>
          </p:txBody>
        </p:sp>
        <p:sp>
          <p:nvSpPr>
            <p:cNvPr id="12" name="TextBox 12"/>
            <p:cNvSpPr txBox="1"/>
            <p:nvPr/>
          </p:nvSpPr>
          <p:spPr>
            <a:xfrm>
              <a:off x="0" y="2112764"/>
              <a:ext cx="5091820" cy="2946404"/>
            </a:xfrm>
            <a:prstGeom prst="rect">
              <a:avLst/>
            </a:prstGeom>
          </p:spPr>
          <p:txBody>
            <a:bodyPr lIns="0" tIns="0" rIns="0" bIns="0" rtlCol="0" anchor="t">
              <a:spAutoFit/>
            </a:bodyPr>
            <a:lstStyle/>
            <a:p>
              <a:pPr algn="ctr">
                <a:lnSpc>
                  <a:spcPts val="3543"/>
                </a:lnSpc>
                <a:spcBef>
                  <a:spcPct val="0"/>
                </a:spcBef>
              </a:pPr>
              <a:r>
                <a:rPr lang="en-US" sz="2531" spc="-25">
                  <a:solidFill>
                    <a:srgbClr val="000000"/>
                  </a:solidFill>
                  <a:latin typeface="Assistant"/>
                </a:rPr>
                <a:t>Enhanced Targeting: Filters out non-relevant job postings, improving efficiency and relevance in job searches.</a:t>
              </a:r>
            </a:p>
          </p:txBody>
        </p:sp>
      </p:grpSp>
      <p:sp>
        <p:nvSpPr>
          <p:cNvPr id="13" name="Freeform 1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675940" cy="3140666"/>
          </a:xfrm>
          <a:custGeom>
            <a:avLst/>
            <a:gdLst/>
            <a:ahLst/>
            <a:cxnLst/>
            <a:rect l="l" t="t" r="r" b="b"/>
            <a:pathLst>
              <a:path w="8675940" h="3140666">
                <a:moveTo>
                  <a:pt x="0" y="0"/>
                </a:moveTo>
                <a:lnTo>
                  <a:pt x="8675940" y="0"/>
                </a:lnTo>
                <a:lnTo>
                  <a:pt x="8675940" y="3140666"/>
                </a:lnTo>
                <a:lnTo>
                  <a:pt x="0" y="3140666"/>
                </a:lnTo>
                <a:lnTo>
                  <a:pt x="0" y="0"/>
                </a:lnTo>
                <a:close/>
              </a:path>
            </a:pathLst>
          </a:custGeom>
          <a:blipFill>
            <a:blip r:embed="rId2"/>
            <a:stretch>
              <a:fillRect t="-2043" r="-99957" b="-133184"/>
            </a:stretch>
          </a:blipFill>
        </p:spPr>
        <p:txBody>
          <a:bodyPr/>
          <a:lstStyle/>
          <a:p>
            <a:endParaRPr lang="en-CA"/>
          </a:p>
        </p:txBody>
      </p:sp>
      <p:sp>
        <p:nvSpPr>
          <p:cNvPr id="3" name="Freeform 3"/>
          <p:cNvSpPr/>
          <p:nvPr/>
        </p:nvSpPr>
        <p:spPr>
          <a:xfrm>
            <a:off x="0" y="3131141"/>
            <a:ext cx="8675940" cy="7388265"/>
          </a:xfrm>
          <a:custGeom>
            <a:avLst/>
            <a:gdLst/>
            <a:ahLst/>
            <a:cxnLst/>
            <a:rect l="l" t="t" r="r" b="b"/>
            <a:pathLst>
              <a:path w="8675940" h="7388265">
                <a:moveTo>
                  <a:pt x="0" y="0"/>
                </a:moveTo>
                <a:lnTo>
                  <a:pt x="8675940" y="0"/>
                </a:lnTo>
                <a:lnTo>
                  <a:pt x="8675940" y="7388265"/>
                </a:lnTo>
                <a:lnTo>
                  <a:pt x="0" y="7388265"/>
                </a:lnTo>
                <a:lnTo>
                  <a:pt x="0" y="0"/>
                </a:lnTo>
                <a:close/>
              </a:path>
            </a:pathLst>
          </a:custGeom>
          <a:blipFill>
            <a:blip r:embed="rId3"/>
            <a:stretch>
              <a:fillRect r="-52425"/>
            </a:stretch>
          </a:blipFill>
        </p:spPr>
        <p:txBody>
          <a:bodyPr/>
          <a:lstStyle/>
          <a:p>
            <a:endParaRPr lang="en-CA"/>
          </a:p>
        </p:txBody>
      </p:sp>
      <p:sp>
        <p:nvSpPr>
          <p:cNvPr id="4" name="TextBox 4"/>
          <p:cNvSpPr txBox="1"/>
          <p:nvPr/>
        </p:nvSpPr>
        <p:spPr>
          <a:xfrm>
            <a:off x="9144000" y="1038225"/>
            <a:ext cx="8115300" cy="1056311"/>
          </a:xfrm>
          <a:prstGeom prst="rect">
            <a:avLst/>
          </a:prstGeom>
        </p:spPr>
        <p:txBody>
          <a:bodyPr lIns="0" tIns="0" rIns="0" bIns="0" rtlCol="0" anchor="t">
            <a:spAutoFit/>
          </a:bodyPr>
          <a:lstStyle/>
          <a:p>
            <a:pPr>
              <a:lnSpc>
                <a:spcPts val="8345"/>
              </a:lnSpc>
            </a:pPr>
            <a:r>
              <a:rPr lang="en-US" sz="7072">
                <a:solidFill>
                  <a:srgbClr val="000000"/>
                </a:solidFill>
                <a:latin typeface="HK Grotesk Bold"/>
              </a:rPr>
              <a:t>Data Source</a:t>
            </a:r>
          </a:p>
        </p:txBody>
      </p:sp>
      <p:sp>
        <p:nvSpPr>
          <p:cNvPr id="5" name="TextBox 5"/>
          <p:cNvSpPr txBox="1"/>
          <p:nvPr/>
        </p:nvSpPr>
        <p:spPr>
          <a:xfrm>
            <a:off x="9144000" y="2558033"/>
            <a:ext cx="8368317" cy="6700267"/>
          </a:xfrm>
          <a:prstGeom prst="rect">
            <a:avLst/>
          </a:prstGeom>
        </p:spPr>
        <p:txBody>
          <a:bodyPr lIns="0" tIns="0" rIns="0" bIns="0" rtlCol="0" anchor="t">
            <a:spAutoFit/>
          </a:bodyPr>
          <a:lstStyle/>
          <a:p>
            <a:pPr>
              <a:lnSpc>
                <a:spcPts val="4481"/>
              </a:lnSpc>
            </a:pPr>
            <a:r>
              <a:rPr lang="en-US" sz="2699" spc="-26">
                <a:solidFill>
                  <a:srgbClr val="000000"/>
                </a:solidFill>
                <a:latin typeface="Assistant Bold"/>
              </a:rPr>
              <a:t>Brief Overview:</a:t>
            </a:r>
            <a:r>
              <a:rPr lang="en-US" sz="2699" spc="-26">
                <a:solidFill>
                  <a:srgbClr val="000000"/>
                </a:solidFill>
                <a:latin typeface="Assistant"/>
              </a:rPr>
              <a:t> This dataset contains </a:t>
            </a:r>
            <a:r>
              <a:rPr lang="en-US" sz="2699" spc="-26">
                <a:solidFill>
                  <a:srgbClr val="000000"/>
                </a:solidFill>
                <a:latin typeface="Assistant Bold"/>
              </a:rPr>
              <a:t>19,000</a:t>
            </a:r>
            <a:r>
              <a:rPr lang="en-US" sz="2699" spc="-26">
                <a:solidFill>
                  <a:srgbClr val="000000"/>
                </a:solidFill>
                <a:latin typeface="Assistant"/>
              </a:rPr>
              <a:t> structured job postings from 2004 to 2015, sourced from CareerCenter, an Armenian job portal, and includes key details like job titles, company names, and descriptions.</a:t>
            </a:r>
          </a:p>
          <a:p>
            <a:pPr>
              <a:lnSpc>
                <a:spcPts val="4481"/>
              </a:lnSpc>
            </a:pPr>
            <a:endParaRPr lang="en-US" sz="2699" spc="-26">
              <a:solidFill>
                <a:srgbClr val="000000"/>
              </a:solidFill>
              <a:latin typeface="Assistant"/>
            </a:endParaRPr>
          </a:p>
          <a:p>
            <a:pPr>
              <a:lnSpc>
                <a:spcPts val="4481"/>
              </a:lnSpc>
            </a:pPr>
            <a:r>
              <a:rPr lang="en-US" sz="2699" spc="-26">
                <a:solidFill>
                  <a:srgbClr val="000000"/>
                </a:solidFill>
                <a:latin typeface="Assistant Bold"/>
              </a:rPr>
              <a:t>Data Collection</a:t>
            </a:r>
          </a:p>
          <a:p>
            <a:pPr>
              <a:lnSpc>
                <a:spcPts val="4481"/>
              </a:lnSpc>
            </a:pPr>
            <a:r>
              <a:rPr lang="en-US" sz="2699" spc="-26">
                <a:solidFill>
                  <a:srgbClr val="000000"/>
                </a:solidFill>
                <a:latin typeface="Assistant"/>
              </a:rPr>
              <a:t>Our dataset is sourced from Kaggle and consists of </a:t>
            </a:r>
            <a:r>
              <a:rPr lang="en-US" sz="2699" spc="-26">
                <a:solidFill>
                  <a:srgbClr val="000000"/>
                </a:solidFill>
                <a:latin typeface="Assistant Bold"/>
              </a:rPr>
              <a:t>24 columns</a:t>
            </a:r>
            <a:r>
              <a:rPr lang="en-US" sz="2699" spc="-26">
                <a:solidFill>
                  <a:srgbClr val="000000"/>
                </a:solidFill>
                <a:latin typeface="Assistant"/>
              </a:rPr>
              <a:t>, including a '</a:t>
            </a:r>
            <a:r>
              <a:rPr lang="en-US" sz="2699" spc="-26">
                <a:solidFill>
                  <a:srgbClr val="000000"/>
                </a:solidFill>
                <a:latin typeface="Assistant Bold"/>
              </a:rPr>
              <a:t>Job Post</a:t>
            </a:r>
            <a:r>
              <a:rPr lang="en-US" sz="2699" spc="-26">
                <a:solidFill>
                  <a:srgbClr val="000000"/>
                </a:solidFill>
                <a:latin typeface="Assistant"/>
              </a:rPr>
              <a:t>' column that encompasses the entire job listing. Another key column, '</a:t>
            </a:r>
            <a:r>
              <a:rPr lang="en-US" sz="2699" spc="-26">
                <a:solidFill>
                  <a:srgbClr val="000000"/>
                </a:solidFill>
                <a:latin typeface="Assistant Bold"/>
              </a:rPr>
              <a:t>IT</a:t>
            </a:r>
            <a:r>
              <a:rPr lang="en-US" sz="2699" spc="-26">
                <a:solidFill>
                  <a:srgbClr val="000000"/>
                </a:solidFill>
                <a:latin typeface="Assistant"/>
              </a:rPr>
              <a:t>', is a Boolean field indicating whether the job is IT-related, encompassing roles such as computer science, software engineering, data analysis, network administration, and cybersecurity.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188" y="2572909"/>
            <a:ext cx="7081011" cy="5432417"/>
          </a:xfrm>
          <a:custGeom>
            <a:avLst/>
            <a:gdLst/>
            <a:ahLst/>
            <a:cxnLst/>
            <a:rect l="l" t="t" r="r" b="b"/>
            <a:pathLst>
              <a:path w="7081011" h="5432417">
                <a:moveTo>
                  <a:pt x="0" y="0"/>
                </a:moveTo>
                <a:lnTo>
                  <a:pt x="7081011" y="0"/>
                </a:lnTo>
                <a:lnTo>
                  <a:pt x="7081011" y="5432417"/>
                </a:lnTo>
                <a:lnTo>
                  <a:pt x="0" y="5432417"/>
                </a:lnTo>
                <a:lnTo>
                  <a:pt x="0" y="0"/>
                </a:lnTo>
                <a:close/>
              </a:path>
            </a:pathLst>
          </a:custGeom>
          <a:blipFill>
            <a:blip r:embed="rId2"/>
            <a:stretch>
              <a:fillRect/>
            </a:stretch>
          </a:blipFill>
        </p:spPr>
        <p:txBody>
          <a:bodyPr/>
          <a:lstStyle/>
          <a:p>
            <a:endParaRPr lang="en-CA"/>
          </a:p>
        </p:txBody>
      </p:sp>
      <p:sp>
        <p:nvSpPr>
          <p:cNvPr id="3" name="Freeform 3"/>
          <p:cNvSpPr/>
          <p:nvPr/>
        </p:nvSpPr>
        <p:spPr>
          <a:xfrm rot="-1199663">
            <a:off x="-2579404" y="7468662"/>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3"/>
            <a:stretch>
              <a:fillRect/>
            </a:stretch>
          </a:blipFill>
        </p:spPr>
        <p:txBody>
          <a:bodyPr/>
          <a:lstStyle/>
          <a:p>
            <a:endParaRPr lang="en-CA"/>
          </a:p>
        </p:txBody>
      </p:sp>
      <p:sp>
        <p:nvSpPr>
          <p:cNvPr id="4" name="Freeform 4"/>
          <p:cNvSpPr/>
          <p:nvPr/>
        </p:nvSpPr>
        <p:spPr>
          <a:xfrm rot="-394911">
            <a:off x="-729285" y="-4143382"/>
            <a:ext cx="5163362" cy="4892285"/>
          </a:xfrm>
          <a:custGeom>
            <a:avLst/>
            <a:gdLst/>
            <a:ahLst/>
            <a:cxnLst/>
            <a:rect l="l" t="t" r="r" b="b"/>
            <a:pathLst>
              <a:path w="5163362" h="4892285">
                <a:moveTo>
                  <a:pt x="0" y="0"/>
                </a:moveTo>
                <a:lnTo>
                  <a:pt x="5163362" y="0"/>
                </a:lnTo>
                <a:lnTo>
                  <a:pt x="5163362" y="4892285"/>
                </a:lnTo>
                <a:lnTo>
                  <a:pt x="0" y="4892285"/>
                </a:lnTo>
                <a:lnTo>
                  <a:pt x="0" y="0"/>
                </a:lnTo>
                <a:close/>
              </a:path>
            </a:pathLst>
          </a:custGeom>
          <a:blipFill>
            <a:blip r:embed="rId4"/>
            <a:stretch>
              <a:fillRect/>
            </a:stretch>
          </a:blipFill>
        </p:spPr>
        <p:txBody>
          <a:bodyPr/>
          <a:lstStyle/>
          <a:p>
            <a:endParaRPr lang="en-CA"/>
          </a:p>
        </p:txBody>
      </p:sp>
      <p:sp>
        <p:nvSpPr>
          <p:cNvPr id="5" name="Freeform 5"/>
          <p:cNvSpPr/>
          <p:nvPr/>
        </p:nvSpPr>
        <p:spPr>
          <a:xfrm>
            <a:off x="8643702" y="240668"/>
            <a:ext cx="9358552" cy="5048450"/>
          </a:xfrm>
          <a:custGeom>
            <a:avLst/>
            <a:gdLst/>
            <a:ahLst/>
            <a:cxnLst/>
            <a:rect l="l" t="t" r="r" b="b"/>
            <a:pathLst>
              <a:path w="9358552" h="5048450">
                <a:moveTo>
                  <a:pt x="0" y="0"/>
                </a:moveTo>
                <a:lnTo>
                  <a:pt x="9358552" y="0"/>
                </a:lnTo>
                <a:lnTo>
                  <a:pt x="9358552" y="5048450"/>
                </a:lnTo>
                <a:lnTo>
                  <a:pt x="0" y="5048450"/>
                </a:lnTo>
                <a:lnTo>
                  <a:pt x="0" y="0"/>
                </a:lnTo>
                <a:close/>
              </a:path>
            </a:pathLst>
          </a:custGeom>
          <a:blipFill>
            <a:blip r:embed="rId5"/>
            <a:stretch>
              <a:fillRect/>
            </a:stretch>
          </a:blipFill>
        </p:spPr>
        <p:txBody>
          <a:bodyPr/>
          <a:lstStyle/>
          <a:p>
            <a:endParaRPr lang="en-CA"/>
          </a:p>
        </p:txBody>
      </p:sp>
      <p:sp>
        <p:nvSpPr>
          <p:cNvPr id="6" name="Freeform 6"/>
          <p:cNvSpPr/>
          <p:nvPr/>
        </p:nvSpPr>
        <p:spPr>
          <a:xfrm>
            <a:off x="8643702" y="5059272"/>
            <a:ext cx="9358552" cy="5048450"/>
          </a:xfrm>
          <a:custGeom>
            <a:avLst/>
            <a:gdLst/>
            <a:ahLst/>
            <a:cxnLst/>
            <a:rect l="l" t="t" r="r" b="b"/>
            <a:pathLst>
              <a:path w="9358552" h="5048450">
                <a:moveTo>
                  <a:pt x="0" y="0"/>
                </a:moveTo>
                <a:lnTo>
                  <a:pt x="9358552" y="0"/>
                </a:lnTo>
                <a:lnTo>
                  <a:pt x="9358552" y="5048450"/>
                </a:lnTo>
                <a:lnTo>
                  <a:pt x="0" y="5048450"/>
                </a:lnTo>
                <a:lnTo>
                  <a:pt x="0" y="0"/>
                </a:lnTo>
                <a:close/>
              </a:path>
            </a:pathLst>
          </a:custGeom>
          <a:blipFill>
            <a:blip r:embed="rId6"/>
            <a:stretch>
              <a:fillRect/>
            </a:stretch>
          </a:blipFill>
        </p:spPr>
        <p:txBody>
          <a:bodyPr/>
          <a:lstStyle/>
          <a:p>
            <a:endParaRPr lang="en-CA"/>
          </a:p>
        </p:txBody>
      </p:sp>
      <p:sp>
        <p:nvSpPr>
          <p:cNvPr id="7" name="Freeform 7"/>
          <p:cNvSpPr/>
          <p:nvPr/>
        </p:nvSpPr>
        <p:spPr>
          <a:xfrm rot="-2715964">
            <a:off x="6519996" y="7720573"/>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4"/>
            <a:stretch>
              <a:fillRect/>
            </a:stretch>
          </a:blipFill>
        </p:spPr>
        <p:txBody>
          <a:bodyPr/>
          <a:lstStyle/>
          <a:p>
            <a:endParaRPr lang="en-CA"/>
          </a:p>
        </p:txBody>
      </p:sp>
      <p:sp>
        <p:nvSpPr>
          <p:cNvPr id="8" name="TextBox 8"/>
          <p:cNvSpPr txBox="1"/>
          <p:nvPr/>
        </p:nvSpPr>
        <p:spPr>
          <a:xfrm>
            <a:off x="457200" y="860063"/>
            <a:ext cx="10237362" cy="1191137"/>
          </a:xfrm>
          <a:prstGeom prst="rect">
            <a:avLst/>
          </a:prstGeom>
        </p:spPr>
        <p:txBody>
          <a:bodyPr lIns="0" tIns="0" rIns="0" bIns="0" rtlCol="0" anchor="t">
            <a:spAutoFit/>
          </a:bodyPr>
          <a:lstStyle/>
          <a:p>
            <a:pPr>
              <a:lnSpc>
                <a:spcPts val="9440"/>
              </a:lnSpc>
            </a:pPr>
            <a:r>
              <a:rPr lang="en-US" sz="8000">
                <a:solidFill>
                  <a:srgbClr val="000000"/>
                </a:solidFill>
                <a:latin typeface="HK Grotesk Bold"/>
              </a:rPr>
              <a:t>Data Exploration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70944" y="3208957"/>
            <a:ext cx="10107990" cy="5171243"/>
          </a:xfrm>
          <a:custGeom>
            <a:avLst/>
            <a:gdLst/>
            <a:ahLst/>
            <a:cxnLst/>
            <a:rect l="l" t="t" r="r" b="b"/>
            <a:pathLst>
              <a:path w="10107990" h="5171243">
                <a:moveTo>
                  <a:pt x="0" y="0"/>
                </a:moveTo>
                <a:lnTo>
                  <a:pt x="10107990" y="0"/>
                </a:lnTo>
                <a:lnTo>
                  <a:pt x="10107990" y="5171243"/>
                </a:lnTo>
                <a:lnTo>
                  <a:pt x="0" y="5171243"/>
                </a:lnTo>
                <a:lnTo>
                  <a:pt x="0" y="0"/>
                </a:lnTo>
                <a:close/>
              </a:path>
            </a:pathLst>
          </a:custGeom>
          <a:blipFill>
            <a:blip r:embed="rId2"/>
            <a:stretch>
              <a:fillRect/>
            </a:stretch>
          </a:blipFill>
        </p:spPr>
        <p:txBody>
          <a:bodyPr/>
          <a:lstStyle/>
          <a:p>
            <a:endParaRPr lang="en-CA"/>
          </a:p>
        </p:txBody>
      </p:sp>
      <p:sp>
        <p:nvSpPr>
          <p:cNvPr id="3" name="Freeform 3"/>
          <p:cNvSpPr/>
          <p:nvPr/>
        </p:nvSpPr>
        <p:spPr>
          <a:xfrm>
            <a:off x="838200" y="2588201"/>
            <a:ext cx="6412755" cy="6412755"/>
          </a:xfrm>
          <a:custGeom>
            <a:avLst/>
            <a:gdLst/>
            <a:ahLst/>
            <a:cxnLst/>
            <a:rect l="l" t="t" r="r" b="b"/>
            <a:pathLst>
              <a:path w="6412755" h="6412755">
                <a:moveTo>
                  <a:pt x="0" y="0"/>
                </a:moveTo>
                <a:lnTo>
                  <a:pt x="6412755" y="0"/>
                </a:lnTo>
                <a:lnTo>
                  <a:pt x="6412755" y="6412755"/>
                </a:lnTo>
                <a:lnTo>
                  <a:pt x="0" y="6412755"/>
                </a:lnTo>
                <a:lnTo>
                  <a:pt x="0" y="0"/>
                </a:lnTo>
                <a:close/>
              </a:path>
            </a:pathLst>
          </a:custGeom>
          <a:blipFill>
            <a:blip r:embed="rId3"/>
            <a:stretch>
              <a:fillRect/>
            </a:stretch>
          </a:blipFill>
        </p:spPr>
        <p:txBody>
          <a:bodyPr/>
          <a:lstStyle/>
          <a:p>
            <a:endParaRPr lang="en-CA"/>
          </a:p>
        </p:txBody>
      </p:sp>
      <p:sp>
        <p:nvSpPr>
          <p:cNvPr id="4" name="Freeform 4"/>
          <p:cNvSpPr/>
          <p:nvPr/>
        </p:nvSpPr>
        <p:spPr>
          <a:xfrm rot="-394911">
            <a:off x="-1382152" y="8906053"/>
            <a:ext cx="5163362" cy="4892285"/>
          </a:xfrm>
          <a:custGeom>
            <a:avLst/>
            <a:gdLst/>
            <a:ahLst/>
            <a:cxnLst/>
            <a:rect l="l" t="t" r="r" b="b"/>
            <a:pathLst>
              <a:path w="5163362" h="4892285">
                <a:moveTo>
                  <a:pt x="0" y="0"/>
                </a:moveTo>
                <a:lnTo>
                  <a:pt x="5163362" y="0"/>
                </a:lnTo>
                <a:lnTo>
                  <a:pt x="5163362" y="4892285"/>
                </a:lnTo>
                <a:lnTo>
                  <a:pt x="0" y="4892285"/>
                </a:lnTo>
                <a:lnTo>
                  <a:pt x="0" y="0"/>
                </a:lnTo>
                <a:close/>
              </a:path>
            </a:pathLst>
          </a:custGeom>
          <a:blipFill>
            <a:blip r:embed="rId4"/>
            <a:stretch>
              <a:fillRect/>
            </a:stretch>
          </a:blipFill>
        </p:spPr>
        <p:txBody>
          <a:bodyPr/>
          <a:lstStyle/>
          <a:p>
            <a:endParaRPr lang="en-CA"/>
          </a:p>
        </p:txBody>
      </p:sp>
      <p:sp>
        <p:nvSpPr>
          <p:cNvPr id="5" name="Freeform 5"/>
          <p:cNvSpPr/>
          <p:nvPr/>
        </p:nvSpPr>
        <p:spPr>
          <a:xfrm rot="-2715964">
            <a:off x="5431055" y="8372560"/>
            <a:ext cx="2806953" cy="2659588"/>
          </a:xfrm>
          <a:custGeom>
            <a:avLst/>
            <a:gdLst/>
            <a:ahLst/>
            <a:cxnLst/>
            <a:rect l="l" t="t" r="r" b="b"/>
            <a:pathLst>
              <a:path w="2806953" h="2659588">
                <a:moveTo>
                  <a:pt x="0" y="0"/>
                </a:moveTo>
                <a:lnTo>
                  <a:pt x="2806953" y="0"/>
                </a:lnTo>
                <a:lnTo>
                  <a:pt x="2806953" y="2659587"/>
                </a:lnTo>
                <a:lnTo>
                  <a:pt x="0" y="2659587"/>
                </a:lnTo>
                <a:lnTo>
                  <a:pt x="0" y="0"/>
                </a:lnTo>
                <a:close/>
              </a:path>
            </a:pathLst>
          </a:custGeom>
          <a:blipFill>
            <a:blip r:embed="rId4"/>
            <a:stretch>
              <a:fillRect/>
            </a:stretch>
          </a:blipFill>
        </p:spPr>
        <p:txBody>
          <a:bodyPr/>
          <a:lstStyle/>
          <a:p>
            <a:endParaRPr lang="en-CA"/>
          </a:p>
        </p:txBody>
      </p:sp>
      <p:sp>
        <p:nvSpPr>
          <p:cNvPr id="6" name="Freeform 6"/>
          <p:cNvSpPr/>
          <p:nvPr/>
        </p:nvSpPr>
        <p:spPr>
          <a:xfrm rot="-1890899">
            <a:off x="10029271" y="-4759533"/>
            <a:ext cx="9366851" cy="8957051"/>
          </a:xfrm>
          <a:custGeom>
            <a:avLst/>
            <a:gdLst/>
            <a:ahLst/>
            <a:cxnLst/>
            <a:rect l="l" t="t" r="r" b="b"/>
            <a:pathLst>
              <a:path w="9366851" h="8957051">
                <a:moveTo>
                  <a:pt x="0" y="0"/>
                </a:moveTo>
                <a:lnTo>
                  <a:pt x="9366850" y="0"/>
                </a:lnTo>
                <a:lnTo>
                  <a:pt x="9366850" y="8957051"/>
                </a:lnTo>
                <a:lnTo>
                  <a:pt x="0" y="8957051"/>
                </a:lnTo>
                <a:lnTo>
                  <a:pt x="0" y="0"/>
                </a:lnTo>
                <a:close/>
              </a:path>
            </a:pathLst>
          </a:custGeom>
          <a:blipFill>
            <a:blip r:embed="rId5"/>
            <a:stretch>
              <a:fillRect/>
            </a:stretch>
          </a:blipFill>
        </p:spPr>
        <p:txBody>
          <a:bodyPr/>
          <a:lstStyle/>
          <a:p>
            <a:endParaRPr lang="en-CA"/>
          </a:p>
        </p:txBody>
      </p:sp>
      <p:sp>
        <p:nvSpPr>
          <p:cNvPr id="7" name="TextBox 7"/>
          <p:cNvSpPr txBox="1"/>
          <p:nvPr/>
        </p:nvSpPr>
        <p:spPr>
          <a:xfrm>
            <a:off x="457200" y="860063"/>
            <a:ext cx="10237362" cy="1191137"/>
          </a:xfrm>
          <a:prstGeom prst="rect">
            <a:avLst/>
          </a:prstGeom>
        </p:spPr>
        <p:txBody>
          <a:bodyPr lIns="0" tIns="0" rIns="0" bIns="0" rtlCol="0" anchor="t">
            <a:spAutoFit/>
          </a:bodyPr>
          <a:lstStyle/>
          <a:p>
            <a:pPr>
              <a:lnSpc>
                <a:spcPts val="9440"/>
              </a:lnSpc>
            </a:pPr>
            <a:r>
              <a:rPr lang="en-US" sz="8000">
                <a:solidFill>
                  <a:srgbClr val="000000"/>
                </a:solidFill>
                <a:latin typeface="HK Grotesk Bold"/>
              </a:rPr>
              <a:t>Data Exploration</a:t>
            </a:r>
          </a:p>
        </p:txBody>
      </p:sp>
      <p:sp>
        <p:nvSpPr>
          <p:cNvPr id="8" name="TextBox 8"/>
          <p:cNvSpPr txBox="1"/>
          <p:nvPr/>
        </p:nvSpPr>
        <p:spPr>
          <a:xfrm>
            <a:off x="11104698" y="8427819"/>
            <a:ext cx="3440481" cy="349249"/>
          </a:xfrm>
          <a:prstGeom prst="rect">
            <a:avLst/>
          </a:prstGeom>
        </p:spPr>
        <p:txBody>
          <a:bodyPr lIns="0" tIns="0" rIns="0" bIns="0" rtlCol="0" anchor="t">
            <a:spAutoFit/>
          </a:bodyPr>
          <a:lstStyle/>
          <a:p>
            <a:pPr algn="ctr">
              <a:lnSpc>
                <a:spcPts val="2800"/>
              </a:lnSpc>
            </a:pPr>
            <a:r>
              <a:rPr lang="en-US" sz="2000">
                <a:solidFill>
                  <a:srgbClr val="000000"/>
                </a:solidFill>
                <a:latin typeface="Canva Sans"/>
              </a:rPr>
              <a:t>Job Title Tokens WordCloud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94911">
            <a:off x="-1382152" y="8906053"/>
            <a:ext cx="5163362" cy="4892285"/>
          </a:xfrm>
          <a:custGeom>
            <a:avLst/>
            <a:gdLst/>
            <a:ahLst/>
            <a:cxnLst/>
            <a:rect l="l" t="t" r="r" b="b"/>
            <a:pathLst>
              <a:path w="5163362" h="4892285">
                <a:moveTo>
                  <a:pt x="0" y="0"/>
                </a:moveTo>
                <a:lnTo>
                  <a:pt x="5163362" y="0"/>
                </a:lnTo>
                <a:lnTo>
                  <a:pt x="5163362" y="4892285"/>
                </a:lnTo>
                <a:lnTo>
                  <a:pt x="0" y="4892285"/>
                </a:lnTo>
                <a:lnTo>
                  <a:pt x="0" y="0"/>
                </a:lnTo>
                <a:close/>
              </a:path>
            </a:pathLst>
          </a:custGeom>
          <a:blipFill>
            <a:blip r:embed="rId2"/>
            <a:stretch>
              <a:fillRect/>
            </a:stretch>
          </a:blipFill>
        </p:spPr>
        <p:txBody>
          <a:bodyPr/>
          <a:lstStyle/>
          <a:p>
            <a:endParaRPr lang="en-CA"/>
          </a:p>
        </p:txBody>
      </p:sp>
      <p:sp>
        <p:nvSpPr>
          <p:cNvPr id="3" name="Freeform 3"/>
          <p:cNvSpPr/>
          <p:nvPr/>
        </p:nvSpPr>
        <p:spPr>
          <a:xfrm>
            <a:off x="7915239" y="398408"/>
            <a:ext cx="10372761" cy="10547460"/>
          </a:xfrm>
          <a:custGeom>
            <a:avLst/>
            <a:gdLst/>
            <a:ahLst/>
            <a:cxnLst/>
            <a:rect l="l" t="t" r="r" b="b"/>
            <a:pathLst>
              <a:path w="10372761" h="10547460">
                <a:moveTo>
                  <a:pt x="0" y="0"/>
                </a:moveTo>
                <a:lnTo>
                  <a:pt x="10372761" y="0"/>
                </a:lnTo>
                <a:lnTo>
                  <a:pt x="10372761" y="10547459"/>
                </a:lnTo>
                <a:lnTo>
                  <a:pt x="0" y="10547459"/>
                </a:lnTo>
                <a:lnTo>
                  <a:pt x="0" y="0"/>
                </a:lnTo>
                <a:close/>
              </a:path>
            </a:pathLst>
          </a:custGeom>
          <a:blipFill>
            <a:blip r:embed="rId3"/>
            <a:stretch>
              <a:fillRect/>
            </a:stretch>
          </a:blipFill>
        </p:spPr>
        <p:txBody>
          <a:bodyPr/>
          <a:lstStyle/>
          <a:p>
            <a:endParaRPr lang="en-CA"/>
          </a:p>
        </p:txBody>
      </p:sp>
      <p:sp>
        <p:nvSpPr>
          <p:cNvPr id="4" name="Freeform 4"/>
          <p:cNvSpPr/>
          <p:nvPr/>
        </p:nvSpPr>
        <p:spPr>
          <a:xfrm rot="-2715964">
            <a:off x="16395120" y="-714963"/>
            <a:ext cx="2806953" cy="2659588"/>
          </a:xfrm>
          <a:custGeom>
            <a:avLst/>
            <a:gdLst/>
            <a:ahLst/>
            <a:cxnLst/>
            <a:rect l="l" t="t" r="r" b="b"/>
            <a:pathLst>
              <a:path w="2806953" h="2659588">
                <a:moveTo>
                  <a:pt x="0" y="0"/>
                </a:moveTo>
                <a:lnTo>
                  <a:pt x="2806952" y="0"/>
                </a:lnTo>
                <a:lnTo>
                  <a:pt x="2806952" y="2659588"/>
                </a:lnTo>
                <a:lnTo>
                  <a:pt x="0" y="2659588"/>
                </a:lnTo>
                <a:lnTo>
                  <a:pt x="0" y="0"/>
                </a:lnTo>
                <a:close/>
              </a:path>
            </a:pathLst>
          </a:custGeom>
          <a:blipFill>
            <a:blip r:embed="rId2"/>
            <a:stretch>
              <a:fillRect/>
            </a:stretch>
          </a:blipFill>
        </p:spPr>
        <p:txBody>
          <a:bodyPr/>
          <a:lstStyle/>
          <a:p>
            <a:endParaRPr lang="en-CA"/>
          </a:p>
        </p:txBody>
      </p:sp>
      <p:sp>
        <p:nvSpPr>
          <p:cNvPr id="5" name="Freeform 5"/>
          <p:cNvSpPr/>
          <p:nvPr/>
        </p:nvSpPr>
        <p:spPr>
          <a:xfrm rot="-1890899">
            <a:off x="13713111" y="5223828"/>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4"/>
            <a:stretch>
              <a:fillRect/>
            </a:stretch>
          </a:blipFill>
        </p:spPr>
        <p:txBody>
          <a:bodyPr/>
          <a:lstStyle/>
          <a:p>
            <a:endParaRPr lang="en-CA"/>
          </a:p>
        </p:txBody>
      </p:sp>
      <p:sp>
        <p:nvSpPr>
          <p:cNvPr id="6" name="TextBox 6"/>
          <p:cNvSpPr txBox="1"/>
          <p:nvPr/>
        </p:nvSpPr>
        <p:spPr>
          <a:xfrm>
            <a:off x="457200" y="860063"/>
            <a:ext cx="10237362" cy="1191137"/>
          </a:xfrm>
          <a:prstGeom prst="rect">
            <a:avLst/>
          </a:prstGeom>
        </p:spPr>
        <p:txBody>
          <a:bodyPr lIns="0" tIns="0" rIns="0" bIns="0" rtlCol="0" anchor="t">
            <a:spAutoFit/>
          </a:bodyPr>
          <a:lstStyle/>
          <a:p>
            <a:pPr>
              <a:lnSpc>
                <a:spcPts val="9440"/>
              </a:lnSpc>
            </a:pPr>
            <a:r>
              <a:rPr lang="en-US" sz="8000">
                <a:solidFill>
                  <a:srgbClr val="000000"/>
                </a:solidFill>
                <a:latin typeface="HK Grotesk Bold"/>
              </a:rPr>
              <a:t>Data Exploration</a:t>
            </a:r>
          </a:p>
        </p:txBody>
      </p:sp>
      <p:sp>
        <p:nvSpPr>
          <p:cNvPr id="7" name="TextBox 7"/>
          <p:cNvSpPr txBox="1"/>
          <p:nvPr/>
        </p:nvSpPr>
        <p:spPr>
          <a:xfrm>
            <a:off x="6721269" y="4615406"/>
            <a:ext cx="9525" cy="2122989"/>
          </a:xfrm>
          <a:prstGeom prst="rect">
            <a:avLst/>
          </a:prstGeom>
        </p:spPr>
        <p:txBody>
          <a:bodyPr lIns="0" tIns="0" rIns="0" bIns="0" rtlCol="0" anchor="t">
            <a:spAutoFit/>
          </a:bodyPr>
          <a:lstStyle/>
          <a:p>
            <a:pPr algn="ctr">
              <a:lnSpc>
                <a:spcPts val="8345"/>
              </a:lnSpc>
            </a:pPr>
            <a:endParaRPr/>
          </a:p>
          <a:p>
            <a:pPr algn="ctr">
              <a:lnSpc>
                <a:spcPts val="8345"/>
              </a:lnSpc>
              <a:spcBef>
                <a:spcPct val="0"/>
              </a:spcBef>
            </a:pPr>
            <a:endParaRPr/>
          </a:p>
        </p:txBody>
      </p:sp>
      <p:sp>
        <p:nvSpPr>
          <p:cNvPr id="8" name="TextBox 8"/>
          <p:cNvSpPr txBox="1"/>
          <p:nvPr/>
        </p:nvSpPr>
        <p:spPr>
          <a:xfrm>
            <a:off x="457200" y="2791778"/>
            <a:ext cx="8399257" cy="6179820"/>
          </a:xfrm>
          <a:prstGeom prst="rect">
            <a:avLst/>
          </a:prstGeom>
        </p:spPr>
        <p:txBody>
          <a:bodyPr lIns="0" tIns="0" rIns="0" bIns="0" rtlCol="0" anchor="t">
            <a:spAutoFit/>
          </a:bodyPr>
          <a:lstStyle/>
          <a:p>
            <a:pPr>
              <a:lnSpc>
                <a:spcPts val="3780"/>
              </a:lnSpc>
            </a:pPr>
            <a:r>
              <a:rPr lang="en-US" sz="2700">
                <a:solidFill>
                  <a:srgbClr val="000000"/>
                </a:solidFill>
                <a:latin typeface="Canva Sans Bold"/>
              </a:rPr>
              <a:t>Topic Modeling with LDA:</a:t>
            </a:r>
            <a:r>
              <a:rPr lang="en-US" sz="2700">
                <a:solidFill>
                  <a:srgbClr val="000000"/>
                </a:solidFill>
                <a:latin typeface="Canva Sans"/>
              </a:rPr>
              <a:t> Leveraging Latent Dirichlet Allocation (LDA) to identify prevalent topics in job postings.</a:t>
            </a:r>
          </a:p>
          <a:p>
            <a:pPr>
              <a:lnSpc>
                <a:spcPts val="3780"/>
              </a:lnSpc>
            </a:pPr>
            <a:endParaRPr lang="en-US" sz="2700">
              <a:solidFill>
                <a:srgbClr val="000000"/>
              </a:solidFill>
              <a:latin typeface="Canva Sans"/>
            </a:endParaRPr>
          </a:p>
          <a:p>
            <a:pPr>
              <a:lnSpc>
                <a:spcPts val="3780"/>
              </a:lnSpc>
            </a:pPr>
            <a:endParaRPr lang="en-US" sz="2700">
              <a:solidFill>
                <a:srgbClr val="000000"/>
              </a:solidFill>
              <a:latin typeface="Canva Sans"/>
            </a:endParaRPr>
          </a:p>
          <a:p>
            <a:pPr>
              <a:lnSpc>
                <a:spcPts val="3780"/>
              </a:lnSpc>
            </a:pPr>
            <a:r>
              <a:rPr lang="en-US" sz="2700">
                <a:solidFill>
                  <a:srgbClr val="000000"/>
                </a:solidFill>
                <a:latin typeface="Canva Sans Bold"/>
              </a:rPr>
              <a:t>Latent Dirichlet Allocation (LDA) </a:t>
            </a:r>
            <a:r>
              <a:rPr lang="en-US" sz="2700">
                <a:solidFill>
                  <a:srgbClr val="000000"/>
                </a:solidFill>
                <a:latin typeface="Canva Sans"/>
              </a:rPr>
              <a:t>technique, is a type of topic modeling, to analyze and understand the main themes or natures of jobs from tokenized job postings. The goal is to identify clusters of words that represent significant topics within the job posts, which can help in understanding the nature and profiles of jobs.</a:t>
            </a:r>
          </a:p>
          <a:p>
            <a:pPr algn="l">
              <a:lnSpc>
                <a:spcPts val="3780"/>
              </a:lnSpc>
            </a:pPr>
            <a:endParaRPr lang="en-US" sz="2700">
              <a:solidFill>
                <a:srgbClr val="000000"/>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33869">
            <a:off x="15988251" y="-867701"/>
            <a:ext cx="5144439" cy="4919369"/>
          </a:xfrm>
          <a:custGeom>
            <a:avLst/>
            <a:gdLst/>
            <a:ahLst/>
            <a:cxnLst/>
            <a:rect l="l" t="t" r="r" b="b"/>
            <a:pathLst>
              <a:path w="5144439" h="4919369">
                <a:moveTo>
                  <a:pt x="0" y="0"/>
                </a:moveTo>
                <a:lnTo>
                  <a:pt x="5144439" y="0"/>
                </a:lnTo>
                <a:lnTo>
                  <a:pt x="5144439" y="4919369"/>
                </a:lnTo>
                <a:lnTo>
                  <a:pt x="0" y="4919369"/>
                </a:lnTo>
                <a:lnTo>
                  <a:pt x="0" y="0"/>
                </a:lnTo>
                <a:close/>
              </a:path>
            </a:pathLst>
          </a:custGeom>
          <a:blipFill>
            <a:blip r:embed="rId2"/>
            <a:stretch>
              <a:fillRect/>
            </a:stretch>
          </a:blipFill>
        </p:spPr>
        <p:txBody>
          <a:bodyPr/>
          <a:lstStyle/>
          <a:p>
            <a:endParaRPr lang="en-CA"/>
          </a:p>
        </p:txBody>
      </p:sp>
      <p:sp>
        <p:nvSpPr>
          <p:cNvPr id="3" name="Freeform 3"/>
          <p:cNvSpPr/>
          <p:nvPr/>
        </p:nvSpPr>
        <p:spPr>
          <a:xfrm rot="1705580">
            <a:off x="-2678942" y="7388979"/>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3"/>
            <a:stretch>
              <a:fillRect/>
            </a:stretch>
          </a:blipFill>
        </p:spPr>
        <p:txBody>
          <a:bodyPr/>
          <a:lstStyle/>
          <a:p>
            <a:endParaRPr lang="en-CA"/>
          </a:p>
        </p:txBody>
      </p:sp>
      <p:sp>
        <p:nvSpPr>
          <p:cNvPr id="4" name="Freeform 4"/>
          <p:cNvSpPr/>
          <p:nvPr/>
        </p:nvSpPr>
        <p:spPr>
          <a:xfrm rot="8838205">
            <a:off x="7247105" y="-2420321"/>
            <a:ext cx="4174791" cy="3992144"/>
          </a:xfrm>
          <a:custGeom>
            <a:avLst/>
            <a:gdLst/>
            <a:ahLst/>
            <a:cxnLst/>
            <a:rect l="l" t="t" r="r" b="b"/>
            <a:pathLst>
              <a:path w="4174791" h="3992144">
                <a:moveTo>
                  <a:pt x="0" y="0"/>
                </a:moveTo>
                <a:lnTo>
                  <a:pt x="4174790" y="0"/>
                </a:lnTo>
                <a:lnTo>
                  <a:pt x="4174790" y="3992144"/>
                </a:lnTo>
                <a:lnTo>
                  <a:pt x="0" y="3992144"/>
                </a:lnTo>
                <a:lnTo>
                  <a:pt x="0" y="0"/>
                </a:lnTo>
                <a:close/>
              </a:path>
            </a:pathLst>
          </a:custGeom>
          <a:blipFill>
            <a:blip r:embed="rId2"/>
            <a:stretch>
              <a:fillRect/>
            </a:stretch>
          </a:blipFill>
        </p:spPr>
        <p:txBody>
          <a:bodyPr/>
          <a:lstStyle/>
          <a:p>
            <a:endParaRPr lang="en-CA"/>
          </a:p>
        </p:txBody>
      </p:sp>
      <p:sp>
        <p:nvSpPr>
          <p:cNvPr id="5" name="Freeform 5"/>
          <p:cNvSpPr/>
          <p:nvPr/>
        </p:nvSpPr>
        <p:spPr>
          <a:xfrm>
            <a:off x="9334500" y="940408"/>
            <a:ext cx="8724934" cy="8502845"/>
          </a:xfrm>
          <a:custGeom>
            <a:avLst/>
            <a:gdLst/>
            <a:ahLst/>
            <a:cxnLst/>
            <a:rect l="l" t="t" r="r" b="b"/>
            <a:pathLst>
              <a:path w="8724934" h="8502845">
                <a:moveTo>
                  <a:pt x="0" y="0"/>
                </a:moveTo>
                <a:lnTo>
                  <a:pt x="8724934" y="0"/>
                </a:lnTo>
                <a:lnTo>
                  <a:pt x="8724934" y="8502845"/>
                </a:lnTo>
                <a:lnTo>
                  <a:pt x="0" y="8502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p:cNvSpPr/>
          <p:nvPr/>
        </p:nvSpPr>
        <p:spPr>
          <a:xfrm rot="-9088749">
            <a:off x="16934839" y="6639597"/>
            <a:ext cx="2249190" cy="2131108"/>
          </a:xfrm>
          <a:custGeom>
            <a:avLst/>
            <a:gdLst/>
            <a:ahLst/>
            <a:cxnLst/>
            <a:rect l="l" t="t" r="r" b="b"/>
            <a:pathLst>
              <a:path w="2249190" h="2131108">
                <a:moveTo>
                  <a:pt x="0" y="0"/>
                </a:moveTo>
                <a:lnTo>
                  <a:pt x="2249190" y="0"/>
                </a:lnTo>
                <a:lnTo>
                  <a:pt x="2249190" y="2131108"/>
                </a:lnTo>
                <a:lnTo>
                  <a:pt x="0" y="2131108"/>
                </a:lnTo>
                <a:lnTo>
                  <a:pt x="0" y="0"/>
                </a:lnTo>
                <a:close/>
              </a:path>
            </a:pathLst>
          </a:custGeom>
          <a:blipFill>
            <a:blip r:embed="rId6"/>
            <a:stretch>
              <a:fillRect/>
            </a:stretch>
          </a:blipFill>
        </p:spPr>
        <p:txBody>
          <a:bodyPr/>
          <a:lstStyle/>
          <a:p>
            <a:endParaRPr lang="en-CA"/>
          </a:p>
        </p:txBody>
      </p:sp>
      <p:sp>
        <p:nvSpPr>
          <p:cNvPr id="7" name="TextBox 7"/>
          <p:cNvSpPr txBox="1"/>
          <p:nvPr/>
        </p:nvSpPr>
        <p:spPr>
          <a:xfrm>
            <a:off x="685800" y="1400251"/>
            <a:ext cx="7078732" cy="1056311"/>
          </a:xfrm>
          <a:prstGeom prst="rect">
            <a:avLst/>
          </a:prstGeom>
        </p:spPr>
        <p:txBody>
          <a:bodyPr lIns="0" tIns="0" rIns="0" bIns="0" rtlCol="0" anchor="t">
            <a:spAutoFit/>
          </a:bodyPr>
          <a:lstStyle/>
          <a:p>
            <a:pPr>
              <a:lnSpc>
                <a:spcPts val="8345"/>
              </a:lnSpc>
            </a:pPr>
            <a:r>
              <a:rPr lang="en-US" sz="7072">
                <a:solidFill>
                  <a:srgbClr val="1A1A1A"/>
                </a:solidFill>
                <a:latin typeface="HK Grotesk Bold"/>
              </a:rPr>
              <a:t>Data Preparation</a:t>
            </a:r>
          </a:p>
        </p:txBody>
      </p:sp>
      <p:sp>
        <p:nvSpPr>
          <p:cNvPr id="8" name="TextBox 8"/>
          <p:cNvSpPr txBox="1"/>
          <p:nvPr/>
        </p:nvSpPr>
        <p:spPr>
          <a:xfrm>
            <a:off x="11660937" y="1160937"/>
            <a:ext cx="4072060" cy="431046"/>
          </a:xfrm>
          <a:prstGeom prst="rect">
            <a:avLst/>
          </a:prstGeom>
        </p:spPr>
        <p:txBody>
          <a:bodyPr lIns="0" tIns="0" rIns="0" bIns="0" rtlCol="0" anchor="t">
            <a:spAutoFit/>
          </a:bodyPr>
          <a:lstStyle/>
          <a:p>
            <a:pPr>
              <a:lnSpc>
                <a:spcPts val="3538"/>
              </a:lnSpc>
              <a:spcBef>
                <a:spcPct val="0"/>
              </a:spcBef>
            </a:pPr>
            <a:r>
              <a:rPr lang="en-US" sz="2527" spc="-25">
                <a:solidFill>
                  <a:srgbClr val="000000"/>
                </a:solidFill>
                <a:latin typeface="Assistant Bold"/>
              </a:rPr>
              <a:t>Remove Punctuation &amp; Digits</a:t>
            </a:r>
          </a:p>
        </p:txBody>
      </p:sp>
      <p:sp>
        <p:nvSpPr>
          <p:cNvPr id="9" name="TextBox 9"/>
          <p:cNvSpPr txBox="1"/>
          <p:nvPr/>
        </p:nvSpPr>
        <p:spPr>
          <a:xfrm>
            <a:off x="11660937" y="3122381"/>
            <a:ext cx="4072060" cy="431046"/>
          </a:xfrm>
          <a:prstGeom prst="rect">
            <a:avLst/>
          </a:prstGeom>
        </p:spPr>
        <p:txBody>
          <a:bodyPr lIns="0" tIns="0" rIns="0" bIns="0" rtlCol="0" anchor="t">
            <a:spAutoFit/>
          </a:bodyPr>
          <a:lstStyle/>
          <a:p>
            <a:pPr algn="ctr">
              <a:lnSpc>
                <a:spcPts val="3538"/>
              </a:lnSpc>
              <a:spcBef>
                <a:spcPct val="0"/>
              </a:spcBef>
            </a:pPr>
            <a:r>
              <a:rPr lang="en-US" sz="2527" spc="-25">
                <a:solidFill>
                  <a:srgbClr val="000000"/>
                </a:solidFill>
                <a:latin typeface="Assistant Bold"/>
              </a:rPr>
              <a:t>Standardize Text</a:t>
            </a:r>
          </a:p>
        </p:txBody>
      </p:sp>
      <p:sp>
        <p:nvSpPr>
          <p:cNvPr id="10" name="TextBox 10"/>
          <p:cNvSpPr txBox="1"/>
          <p:nvPr/>
        </p:nvSpPr>
        <p:spPr>
          <a:xfrm>
            <a:off x="11660937" y="4952495"/>
            <a:ext cx="4072060" cy="431046"/>
          </a:xfrm>
          <a:prstGeom prst="rect">
            <a:avLst/>
          </a:prstGeom>
        </p:spPr>
        <p:txBody>
          <a:bodyPr lIns="0" tIns="0" rIns="0" bIns="0" rtlCol="0" anchor="t">
            <a:spAutoFit/>
          </a:bodyPr>
          <a:lstStyle/>
          <a:p>
            <a:pPr algn="ctr">
              <a:lnSpc>
                <a:spcPts val="3538"/>
              </a:lnSpc>
              <a:spcBef>
                <a:spcPct val="0"/>
              </a:spcBef>
            </a:pPr>
            <a:r>
              <a:rPr lang="en-US" sz="2527" spc="-25">
                <a:solidFill>
                  <a:srgbClr val="000000"/>
                </a:solidFill>
                <a:latin typeface="Assistant Bold"/>
              </a:rPr>
              <a:t>Tokenization</a:t>
            </a:r>
          </a:p>
        </p:txBody>
      </p:sp>
      <p:sp>
        <p:nvSpPr>
          <p:cNvPr id="11" name="TextBox 11"/>
          <p:cNvSpPr txBox="1"/>
          <p:nvPr/>
        </p:nvSpPr>
        <p:spPr>
          <a:xfrm>
            <a:off x="11660937" y="6915732"/>
            <a:ext cx="4072060" cy="431046"/>
          </a:xfrm>
          <a:prstGeom prst="rect">
            <a:avLst/>
          </a:prstGeom>
        </p:spPr>
        <p:txBody>
          <a:bodyPr lIns="0" tIns="0" rIns="0" bIns="0" rtlCol="0" anchor="t">
            <a:spAutoFit/>
          </a:bodyPr>
          <a:lstStyle/>
          <a:p>
            <a:pPr algn="ctr">
              <a:lnSpc>
                <a:spcPts val="3538"/>
              </a:lnSpc>
              <a:spcBef>
                <a:spcPct val="0"/>
              </a:spcBef>
            </a:pPr>
            <a:r>
              <a:rPr lang="en-US" sz="2527" spc="-25">
                <a:solidFill>
                  <a:srgbClr val="000000"/>
                </a:solidFill>
                <a:latin typeface="Assistant Bold"/>
              </a:rPr>
              <a:t>Lemmatization</a:t>
            </a:r>
          </a:p>
        </p:txBody>
      </p:sp>
      <p:sp>
        <p:nvSpPr>
          <p:cNvPr id="12" name="TextBox 12"/>
          <p:cNvSpPr txBox="1"/>
          <p:nvPr/>
        </p:nvSpPr>
        <p:spPr>
          <a:xfrm>
            <a:off x="11660937" y="8747317"/>
            <a:ext cx="4072060" cy="431046"/>
          </a:xfrm>
          <a:prstGeom prst="rect">
            <a:avLst/>
          </a:prstGeom>
        </p:spPr>
        <p:txBody>
          <a:bodyPr lIns="0" tIns="0" rIns="0" bIns="0" rtlCol="0" anchor="t">
            <a:spAutoFit/>
          </a:bodyPr>
          <a:lstStyle/>
          <a:p>
            <a:pPr algn="ctr">
              <a:lnSpc>
                <a:spcPts val="3538"/>
              </a:lnSpc>
              <a:spcBef>
                <a:spcPct val="0"/>
              </a:spcBef>
            </a:pPr>
            <a:r>
              <a:rPr lang="en-US" sz="2527" spc="-25">
                <a:solidFill>
                  <a:srgbClr val="000000"/>
                </a:solidFill>
                <a:latin typeface="Assistant Bold"/>
              </a:rPr>
              <a:t>Remove Stop Words</a:t>
            </a:r>
          </a:p>
        </p:txBody>
      </p:sp>
      <p:sp>
        <p:nvSpPr>
          <p:cNvPr id="13" name="TextBox 13"/>
          <p:cNvSpPr txBox="1"/>
          <p:nvPr/>
        </p:nvSpPr>
        <p:spPr>
          <a:xfrm>
            <a:off x="685800" y="3076798"/>
            <a:ext cx="8115115" cy="5679949"/>
          </a:xfrm>
          <a:prstGeom prst="rect">
            <a:avLst/>
          </a:prstGeom>
        </p:spPr>
        <p:txBody>
          <a:bodyPr lIns="0" tIns="0" rIns="0" bIns="0" rtlCol="0" anchor="t">
            <a:spAutoFit/>
          </a:bodyPr>
          <a:lstStyle/>
          <a:p>
            <a:pPr>
              <a:lnSpc>
                <a:spcPts val="4535"/>
              </a:lnSpc>
            </a:pPr>
            <a:r>
              <a:rPr lang="en-US" sz="2799" spc="-27">
                <a:solidFill>
                  <a:srgbClr val="000000"/>
                </a:solidFill>
                <a:latin typeface="Assistant Bold"/>
              </a:rPr>
              <a:t>Feature Extraction:</a:t>
            </a:r>
          </a:p>
          <a:p>
            <a:pPr marL="604516" lvl="1" indent="-302258">
              <a:lnSpc>
                <a:spcPts val="4535"/>
              </a:lnSpc>
              <a:buFont typeface="Arial"/>
              <a:buChar char="•"/>
            </a:pPr>
            <a:r>
              <a:rPr lang="en-US" sz="2799" spc="-27">
                <a:solidFill>
                  <a:srgbClr val="000000"/>
                </a:solidFill>
                <a:latin typeface="Assistant"/>
              </a:rPr>
              <a:t>TF-IDF (Term Frequency-Inverse Document Frequency): Quantifying the importance of words relative to their frequency across all documents.</a:t>
            </a:r>
          </a:p>
          <a:p>
            <a:pPr>
              <a:lnSpc>
                <a:spcPts val="4535"/>
              </a:lnSpc>
            </a:pPr>
            <a:endParaRPr lang="en-US" sz="2799" spc="-27">
              <a:solidFill>
                <a:srgbClr val="000000"/>
              </a:solidFill>
              <a:latin typeface="Assistant"/>
            </a:endParaRPr>
          </a:p>
          <a:p>
            <a:pPr>
              <a:lnSpc>
                <a:spcPts val="4535"/>
              </a:lnSpc>
            </a:pPr>
            <a:r>
              <a:rPr lang="en-US" sz="2799" spc="-27">
                <a:solidFill>
                  <a:srgbClr val="000000"/>
                </a:solidFill>
                <a:latin typeface="Assistant Bold"/>
              </a:rPr>
              <a:t>Data Balancing:</a:t>
            </a:r>
          </a:p>
          <a:p>
            <a:pPr marL="604516" lvl="1" indent="-302258">
              <a:lnSpc>
                <a:spcPts val="4535"/>
              </a:lnSpc>
              <a:buFont typeface="Arial"/>
              <a:buChar char="•"/>
            </a:pPr>
            <a:r>
              <a:rPr lang="en-US" sz="2799" spc="-27">
                <a:solidFill>
                  <a:srgbClr val="000000"/>
                </a:solidFill>
                <a:latin typeface="Assistant"/>
              </a:rPr>
              <a:t>Apply SMOTE (Synthetic Minority Over-sampling Technique) to balance the distribution of IT and non-IT job labels.</a:t>
            </a:r>
          </a:p>
          <a:p>
            <a:pPr>
              <a:lnSpc>
                <a:spcPts val="4535"/>
              </a:lnSpc>
            </a:pPr>
            <a:endParaRPr lang="en-US" sz="2799" spc="-27">
              <a:solidFill>
                <a:srgbClr val="000000"/>
              </a:solidFill>
              <a:latin typeface="Assistan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1226817"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en-CA"/>
          </a:p>
        </p:txBody>
      </p:sp>
      <p:sp>
        <p:nvSpPr>
          <p:cNvPr id="3" name="Freeform 3"/>
          <p:cNvSpPr/>
          <p:nvPr/>
        </p:nvSpPr>
        <p:spPr>
          <a:xfrm rot="-6185645">
            <a:off x="-7487296" y="60686"/>
            <a:ext cx="9901401" cy="8812247"/>
          </a:xfrm>
          <a:custGeom>
            <a:avLst/>
            <a:gdLst/>
            <a:ahLst/>
            <a:cxnLst/>
            <a:rect l="l" t="t" r="r" b="b"/>
            <a:pathLst>
              <a:path w="9901401" h="8812247">
                <a:moveTo>
                  <a:pt x="0" y="0"/>
                </a:moveTo>
                <a:lnTo>
                  <a:pt x="9901400" y="0"/>
                </a:lnTo>
                <a:lnTo>
                  <a:pt x="9901400" y="8812247"/>
                </a:lnTo>
                <a:lnTo>
                  <a:pt x="0" y="8812247"/>
                </a:lnTo>
                <a:lnTo>
                  <a:pt x="0" y="0"/>
                </a:lnTo>
                <a:close/>
              </a:path>
            </a:pathLst>
          </a:custGeom>
          <a:blipFill>
            <a:blip r:embed="rId3"/>
            <a:stretch>
              <a:fillRect/>
            </a:stretch>
          </a:blipFill>
        </p:spPr>
        <p:txBody>
          <a:bodyPr/>
          <a:lstStyle/>
          <a:p>
            <a:endParaRPr lang="en-CA"/>
          </a:p>
        </p:txBody>
      </p:sp>
      <p:sp>
        <p:nvSpPr>
          <p:cNvPr id="4" name="Freeform 4"/>
          <p:cNvSpPr/>
          <p:nvPr/>
        </p:nvSpPr>
        <p:spPr>
          <a:xfrm rot="-447366">
            <a:off x="1463340"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en-CA"/>
          </a:p>
        </p:txBody>
      </p:sp>
      <p:graphicFrame>
        <p:nvGraphicFramePr>
          <p:cNvPr id="5" name="Table 5"/>
          <p:cNvGraphicFramePr>
            <a:graphicFrameLocks noGrp="1"/>
          </p:cNvGraphicFramePr>
          <p:nvPr>
            <p:extLst>
              <p:ext uri="{D42A27DB-BD31-4B8C-83A1-F6EECF244321}">
                <p14:modId xmlns:p14="http://schemas.microsoft.com/office/powerpoint/2010/main" val="151366139"/>
              </p:ext>
            </p:extLst>
          </p:nvPr>
        </p:nvGraphicFramePr>
        <p:xfrm>
          <a:off x="571500" y="5156405"/>
          <a:ext cx="17259298" cy="4030986"/>
        </p:xfrm>
        <a:graphic>
          <a:graphicData uri="http://schemas.openxmlformats.org/drawingml/2006/table">
            <a:tbl>
              <a:tblPr/>
              <a:tblGrid>
                <a:gridCol w="2465614">
                  <a:extLst>
                    <a:ext uri="{9D8B030D-6E8A-4147-A177-3AD203B41FA5}">
                      <a16:colId xmlns:a16="http://schemas.microsoft.com/office/drawing/2014/main" val="20000"/>
                    </a:ext>
                  </a:extLst>
                </a:gridCol>
                <a:gridCol w="2465614">
                  <a:extLst>
                    <a:ext uri="{9D8B030D-6E8A-4147-A177-3AD203B41FA5}">
                      <a16:colId xmlns:a16="http://schemas.microsoft.com/office/drawing/2014/main" val="20001"/>
                    </a:ext>
                  </a:extLst>
                </a:gridCol>
                <a:gridCol w="2465614">
                  <a:extLst>
                    <a:ext uri="{9D8B030D-6E8A-4147-A177-3AD203B41FA5}">
                      <a16:colId xmlns:a16="http://schemas.microsoft.com/office/drawing/2014/main" val="20002"/>
                    </a:ext>
                  </a:extLst>
                </a:gridCol>
                <a:gridCol w="2465614">
                  <a:extLst>
                    <a:ext uri="{9D8B030D-6E8A-4147-A177-3AD203B41FA5}">
                      <a16:colId xmlns:a16="http://schemas.microsoft.com/office/drawing/2014/main" val="20003"/>
                    </a:ext>
                  </a:extLst>
                </a:gridCol>
                <a:gridCol w="2465614">
                  <a:extLst>
                    <a:ext uri="{9D8B030D-6E8A-4147-A177-3AD203B41FA5}">
                      <a16:colId xmlns:a16="http://schemas.microsoft.com/office/drawing/2014/main" val="20004"/>
                    </a:ext>
                  </a:extLst>
                </a:gridCol>
                <a:gridCol w="2465614">
                  <a:extLst>
                    <a:ext uri="{9D8B030D-6E8A-4147-A177-3AD203B41FA5}">
                      <a16:colId xmlns:a16="http://schemas.microsoft.com/office/drawing/2014/main" val="20005"/>
                    </a:ext>
                  </a:extLst>
                </a:gridCol>
                <a:gridCol w="2465614">
                  <a:extLst>
                    <a:ext uri="{9D8B030D-6E8A-4147-A177-3AD203B41FA5}">
                      <a16:colId xmlns:a16="http://schemas.microsoft.com/office/drawing/2014/main" val="20006"/>
                    </a:ext>
                  </a:extLst>
                </a:gridCol>
              </a:tblGrid>
              <a:tr h="933657">
                <a:tc>
                  <a:txBody>
                    <a:bodyPr/>
                    <a:lstStyle/>
                    <a:p>
                      <a:pPr algn="ctr">
                        <a:lnSpc>
                          <a:spcPts val="2799"/>
                        </a:lnSpc>
                        <a:defRPr/>
                      </a:pPr>
                      <a:r>
                        <a:rPr lang="en-US" sz="1999">
                          <a:solidFill>
                            <a:srgbClr val="731F7D"/>
                          </a:solidFill>
                          <a:latin typeface="HK Grotesk Bold"/>
                        </a:rPr>
                        <a:t>Model</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731F7D"/>
                          </a:solidFill>
                          <a:latin typeface="HK Grotesk Bold"/>
                        </a:rPr>
                        <a:t>Dataset</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731F7D"/>
                          </a:solidFill>
                          <a:latin typeface="HK Grotesk Bold"/>
                        </a:rPr>
                        <a:t>Accuracy</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731F7D"/>
                          </a:solidFill>
                          <a:latin typeface="HK Grotesk Bold"/>
                        </a:rPr>
                        <a:t>Precision</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731F7D"/>
                          </a:solidFill>
                          <a:latin typeface="HK Grotesk Bold"/>
                        </a:rPr>
                        <a:t>Recall</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731F7D"/>
                          </a:solidFill>
                          <a:latin typeface="HK Grotesk Bold"/>
                        </a:rPr>
                        <a:t>F1 Score</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731F7D"/>
                          </a:solidFill>
                          <a:latin typeface="HK Grotesk Bold"/>
                        </a:rPr>
                        <a:t>ROC-AUC Score</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33657">
                <a:tc>
                  <a:txBody>
                    <a:bodyPr/>
                    <a:lstStyle/>
                    <a:p>
                      <a:pPr algn="ctr">
                        <a:lnSpc>
                          <a:spcPts val="2799"/>
                        </a:lnSpc>
                        <a:defRPr/>
                      </a:pPr>
                      <a:r>
                        <a:rPr lang="en-US" sz="1999">
                          <a:solidFill>
                            <a:srgbClr val="FFFFFF"/>
                          </a:solidFill>
                          <a:latin typeface="HK Grotesk Bold"/>
                        </a:rPr>
                        <a:t>Random Forest</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Train</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0.9986</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0.9986</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extLst>
                  <a:ext uri="{0D108BD9-81ED-4DB2-BD59-A6C34878D82A}">
                    <a16:rowId xmlns:a16="http://schemas.microsoft.com/office/drawing/2014/main" val="10001"/>
                  </a:ext>
                </a:extLst>
              </a:tr>
              <a:tr h="721224">
                <a:tc>
                  <a:txBody>
                    <a:bodyPr/>
                    <a:lstStyle/>
                    <a:p>
                      <a:pPr algn="ctr">
                        <a:lnSpc>
                          <a:spcPts val="2799"/>
                        </a:lnSpc>
                        <a:defRPr/>
                      </a:pP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a:solidFill>
                            <a:srgbClr val="FFFFFF"/>
                          </a:solidFill>
                          <a:latin typeface="HK Grotesk"/>
                        </a:rPr>
                        <a:t>Test</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dirty="0">
                          <a:solidFill>
                            <a:srgbClr val="FFFFFF"/>
                          </a:solidFill>
                          <a:latin typeface="HK Grotesk"/>
                        </a:rPr>
                        <a:t>0.9626</a:t>
                      </a:r>
                      <a:endParaRPr lang="en-US" sz="1100" dirty="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dirty="0">
                          <a:solidFill>
                            <a:srgbClr val="FFFFFF"/>
                          </a:solidFill>
                          <a:latin typeface="HK Grotesk"/>
                        </a:rPr>
                        <a:t>-</a:t>
                      </a:r>
                      <a:endParaRPr lang="en-US" sz="1100" dirty="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a:solidFill>
                            <a:srgbClr val="FFFFFF"/>
                          </a:solidFill>
                          <a:latin typeface="HK Grotesk"/>
                        </a:rPr>
                        <a:t>-</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a:solidFill>
                            <a:srgbClr val="FFFFFF"/>
                          </a:solidFill>
                          <a:latin typeface="HK Grotesk"/>
                        </a:rPr>
                        <a:t>-</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a:solidFill>
                            <a:srgbClr val="FFFFFF"/>
                          </a:solidFill>
                          <a:latin typeface="HK Grotesk"/>
                        </a:rPr>
                        <a:t>0.9290</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extLst>
                  <a:ext uri="{0D108BD9-81ED-4DB2-BD59-A6C34878D82A}">
                    <a16:rowId xmlns:a16="http://schemas.microsoft.com/office/drawing/2014/main" val="10002"/>
                  </a:ext>
                </a:extLst>
              </a:tr>
              <a:tr h="721224">
                <a:tc>
                  <a:txBody>
                    <a:bodyPr/>
                    <a:lstStyle/>
                    <a:p>
                      <a:pPr algn="ctr">
                        <a:lnSpc>
                          <a:spcPts val="2799"/>
                        </a:lnSpc>
                        <a:defRPr/>
                      </a:pPr>
                      <a:r>
                        <a:rPr lang="en-US" sz="1999">
                          <a:solidFill>
                            <a:srgbClr val="FFFFFF"/>
                          </a:solidFill>
                          <a:latin typeface="HK Grotesk Bold"/>
                        </a:rPr>
                        <a:t>RNN</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Train</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0.9796</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0.9709</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0.9651</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0.9680</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tc>
                  <a:txBody>
                    <a:bodyPr/>
                    <a:lstStyle/>
                    <a:p>
                      <a:pPr algn="ctr">
                        <a:lnSpc>
                          <a:spcPts val="2799"/>
                        </a:lnSpc>
                        <a:defRPr/>
                      </a:pPr>
                      <a:r>
                        <a:rPr lang="en-US" sz="1999">
                          <a:solidFill>
                            <a:srgbClr val="FFFFFF"/>
                          </a:solidFill>
                          <a:latin typeface="HK Grotesk"/>
                        </a:rPr>
                        <a:t>-</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37373"/>
                    </a:solidFill>
                  </a:tcPr>
                </a:tc>
                <a:extLst>
                  <a:ext uri="{0D108BD9-81ED-4DB2-BD59-A6C34878D82A}">
                    <a16:rowId xmlns:a16="http://schemas.microsoft.com/office/drawing/2014/main" val="10003"/>
                  </a:ext>
                </a:extLst>
              </a:tr>
              <a:tr h="721224">
                <a:tc>
                  <a:txBody>
                    <a:bodyPr/>
                    <a:lstStyle/>
                    <a:p>
                      <a:pPr algn="ctr">
                        <a:lnSpc>
                          <a:spcPts val="2799"/>
                        </a:lnSpc>
                        <a:defRPr/>
                      </a:pP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a:solidFill>
                            <a:srgbClr val="FFFFFF"/>
                          </a:solidFill>
                          <a:latin typeface="HK Grotesk"/>
                        </a:rPr>
                        <a:t>Test</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a:solidFill>
                            <a:srgbClr val="FFFFFF"/>
                          </a:solidFill>
                          <a:latin typeface="HK Grotesk"/>
                        </a:rPr>
                        <a:t>0.9244</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a:solidFill>
                            <a:srgbClr val="FFFFFF"/>
                          </a:solidFill>
                          <a:latin typeface="HK Grotesk"/>
                        </a:rPr>
                        <a:t>0.8776</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a:solidFill>
                            <a:srgbClr val="FFFFFF"/>
                          </a:solidFill>
                          <a:latin typeface="HK Grotesk"/>
                        </a:rPr>
                        <a:t>0.8804</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a:solidFill>
                            <a:srgbClr val="FFFFFF"/>
                          </a:solidFill>
                          <a:latin typeface="HK Grotesk"/>
                        </a:rPr>
                        <a:t>0.8790</a:t>
                      </a:r>
                      <a:endParaRPr lang="en-US" sz="110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tc>
                  <a:txBody>
                    <a:bodyPr/>
                    <a:lstStyle/>
                    <a:p>
                      <a:pPr algn="ctr">
                        <a:lnSpc>
                          <a:spcPts val="2799"/>
                        </a:lnSpc>
                        <a:defRPr/>
                      </a:pPr>
                      <a:r>
                        <a:rPr lang="en-US" sz="1999" dirty="0">
                          <a:solidFill>
                            <a:srgbClr val="FFFFFF"/>
                          </a:solidFill>
                          <a:latin typeface="HK Grotesk"/>
                        </a:rPr>
                        <a:t>-</a:t>
                      </a:r>
                      <a:endParaRPr lang="en-US" sz="1100" dirty="0"/>
                    </a:p>
                  </a:txBody>
                  <a:tcPr marL="95250" marR="95250" marT="95250" marB="952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45454"/>
                    </a:solidFill>
                  </a:tcPr>
                </a:tc>
                <a:extLst>
                  <a:ext uri="{0D108BD9-81ED-4DB2-BD59-A6C34878D82A}">
                    <a16:rowId xmlns:a16="http://schemas.microsoft.com/office/drawing/2014/main" val="10004"/>
                  </a:ext>
                </a:extLst>
              </a:tr>
            </a:tbl>
          </a:graphicData>
        </a:graphic>
      </p:graphicFrame>
      <p:sp>
        <p:nvSpPr>
          <p:cNvPr id="6" name="TextBox 6"/>
          <p:cNvSpPr txBox="1"/>
          <p:nvPr/>
        </p:nvSpPr>
        <p:spPr>
          <a:xfrm>
            <a:off x="860022" y="1638556"/>
            <a:ext cx="8115300" cy="1559686"/>
          </a:xfrm>
          <a:prstGeom prst="rect">
            <a:avLst/>
          </a:prstGeom>
        </p:spPr>
        <p:txBody>
          <a:bodyPr lIns="0" tIns="0" rIns="0" bIns="0" rtlCol="0" anchor="t">
            <a:spAutoFit/>
          </a:bodyPr>
          <a:lstStyle/>
          <a:p>
            <a:pPr>
              <a:lnSpc>
                <a:spcPts val="12153"/>
              </a:lnSpc>
            </a:pPr>
            <a:r>
              <a:rPr lang="en-US" sz="10299">
                <a:solidFill>
                  <a:srgbClr val="FFFFFF"/>
                </a:solidFill>
                <a:latin typeface="HK Grotesk Bold"/>
              </a:rPr>
              <a:t>Modeling</a:t>
            </a:r>
          </a:p>
        </p:txBody>
      </p:sp>
      <p:sp>
        <p:nvSpPr>
          <p:cNvPr id="7" name="TextBox 7"/>
          <p:cNvSpPr txBox="1"/>
          <p:nvPr/>
        </p:nvSpPr>
        <p:spPr>
          <a:xfrm>
            <a:off x="7164359" y="1857631"/>
            <a:ext cx="10094941" cy="2646917"/>
          </a:xfrm>
          <a:prstGeom prst="rect">
            <a:avLst/>
          </a:prstGeom>
        </p:spPr>
        <p:txBody>
          <a:bodyPr lIns="0" tIns="0" rIns="0" bIns="0" rtlCol="0" anchor="t">
            <a:spAutoFit/>
          </a:bodyPr>
          <a:lstStyle/>
          <a:p>
            <a:pPr marL="656481" lvl="1" indent="-328241">
              <a:lnSpc>
                <a:spcPts val="4256"/>
              </a:lnSpc>
              <a:buFont typeface="Arial"/>
              <a:buChar char="•"/>
            </a:pPr>
            <a:r>
              <a:rPr lang="en-US" sz="3040" spc="-30">
                <a:solidFill>
                  <a:srgbClr val="FFFFFF"/>
                </a:solidFill>
                <a:latin typeface="Assistant Bold"/>
              </a:rPr>
              <a:t>Random Forest: </a:t>
            </a:r>
            <a:r>
              <a:rPr lang="en-US" sz="3040" spc="-30">
                <a:solidFill>
                  <a:srgbClr val="FFFFFF"/>
                </a:solidFill>
                <a:latin typeface="Assistant"/>
              </a:rPr>
              <a:t>max_features=25, n_estimators=180</a:t>
            </a:r>
          </a:p>
          <a:p>
            <a:pPr>
              <a:lnSpc>
                <a:spcPts val="4256"/>
              </a:lnSpc>
            </a:pPr>
            <a:endParaRPr lang="en-US" sz="3040" spc="-30">
              <a:solidFill>
                <a:srgbClr val="FFFFFF"/>
              </a:solidFill>
              <a:latin typeface="Assistant"/>
            </a:endParaRPr>
          </a:p>
          <a:p>
            <a:pPr marL="656481" lvl="1" indent="-328241">
              <a:lnSpc>
                <a:spcPts val="4256"/>
              </a:lnSpc>
              <a:spcBef>
                <a:spcPct val="0"/>
              </a:spcBef>
              <a:buFont typeface="Arial"/>
              <a:buChar char="•"/>
            </a:pPr>
            <a:r>
              <a:rPr lang="en-US" sz="3040" spc="-30">
                <a:solidFill>
                  <a:srgbClr val="FFFFFF"/>
                </a:solidFill>
                <a:latin typeface="Assistant Bold"/>
              </a:rPr>
              <a:t>RNN:</a:t>
            </a:r>
            <a:r>
              <a:rPr lang="en-US" sz="3040" spc="-30">
                <a:solidFill>
                  <a:srgbClr val="FFFFFF"/>
                </a:solidFill>
                <a:latin typeface="Assistant"/>
              </a:rPr>
              <a:t> Embedding layer (128 units), LSTM layer (64 units), Dense output layer with softmax activation.</a:t>
            </a:r>
          </a:p>
          <a:p>
            <a:pPr>
              <a:lnSpc>
                <a:spcPts val="4256"/>
              </a:lnSpc>
              <a:spcBef>
                <a:spcPct val="0"/>
              </a:spcBef>
            </a:pPr>
            <a:endParaRPr lang="en-US" sz="3040" spc="-30">
              <a:solidFill>
                <a:srgbClr val="FFFFFF"/>
              </a:solidFill>
              <a:latin typeface="Assistan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731</Words>
  <Application>Microsoft Office PowerPoint</Application>
  <PresentationFormat>Custom</PresentationFormat>
  <Paragraphs>106</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HK Grotesk Bold</vt:lpstr>
      <vt:lpstr>HK Grotesk</vt:lpstr>
      <vt:lpstr>Canva Sans Bold</vt:lpstr>
      <vt:lpstr>Canva Sans</vt:lpstr>
      <vt:lpstr>Halant Medium</vt:lpstr>
      <vt:lpstr>Assistant</vt:lpstr>
      <vt:lpstr>Calibri</vt:lpstr>
      <vt:lpstr>Assistant Bold</vt:lpstr>
      <vt:lpstr>Halant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PPT</dc:title>
  <cp:lastModifiedBy>Ahmed Abdulrahim</cp:lastModifiedBy>
  <cp:revision>2</cp:revision>
  <dcterms:created xsi:type="dcterms:W3CDTF">2006-08-16T00:00:00Z</dcterms:created>
  <dcterms:modified xsi:type="dcterms:W3CDTF">2024-04-16T15:33:37Z</dcterms:modified>
  <dc:identifier>DAGCcjKJSp8</dc:identifier>
</cp:coreProperties>
</file>